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21"/>
  </p:notesMasterIdLst>
  <p:sldIdLst>
    <p:sldId id="256" r:id="rId3"/>
    <p:sldId id="278" r:id="rId4"/>
    <p:sldId id="279" r:id="rId5"/>
    <p:sldId id="277" r:id="rId6"/>
    <p:sldId id="282" r:id="rId7"/>
    <p:sldId id="285" r:id="rId8"/>
    <p:sldId id="280" r:id="rId9"/>
    <p:sldId id="283" r:id="rId10"/>
    <p:sldId id="286" r:id="rId11"/>
    <p:sldId id="287" r:id="rId12"/>
    <p:sldId id="289" r:id="rId13"/>
    <p:sldId id="281" r:id="rId14"/>
    <p:sldId id="284" r:id="rId15"/>
    <p:sldId id="288" r:id="rId16"/>
    <p:sldId id="290" r:id="rId17"/>
    <p:sldId id="291" r:id="rId18"/>
    <p:sldId id="292" r:id="rId19"/>
    <p:sldId id="274" r:id="rId20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22"/>
      <p:bold r:id="rId23"/>
      <p:italic r:id="rId24"/>
      <p:boldItalic r:id="rId25"/>
    </p:embeddedFont>
    <p:embeddedFont>
      <p:font typeface="Open Sans" panose="020B0606030504020204" pitchFamily="34" charset="0"/>
      <p:regular r:id="rId26"/>
      <p:bold r:id="rId27"/>
      <p:italic r:id="rId28"/>
      <p:boldItalic r:id="rId29"/>
    </p:embeddedFont>
    <p:embeddedFont>
      <p:font typeface="Open Sans Medium" panose="020B0604020202020204" charset="0"/>
      <p:regular r:id="rId30"/>
      <p:bold r:id="rId31"/>
      <p:italic r:id="rId32"/>
      <p:boldItalic r:id="rId33"/>
    </p:embeddedFont>
    <p:embeddedFont>
      <p:font typeface="Open Sans SemiBold" panose="020B0706030804020204" pitchFamily="34" charset="0"/>
      <p:regular r:id="rId34"/>
      <p:bold r:id="rId35"/>
      <p:italic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6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81b06d3367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81b06d3367_1_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1b06d3367_1_2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1b06d3367_1_2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800"/>
              <a:buFont typeface="Open Sans SemiBold"/>
              <a:buNone/>
              <a:defRPr sz="38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 sz="1400"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Medium"/>
              <a:buNone/>
              <a:defRPr>
                <a:latin typeface="Open Sans Medium"/>
                <a:ea typeface="Open Sans Medium"/>
                <a:cs typeface="Open Sans Medium"/>
                <a:sym typeface="Open Sans Medium"/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8" name="Google Shape;5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585546" y="0"/>
            <a:ext cx="4558458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300" y="4495925"/>
            <a:ext cx="5880926" cy="2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297" y="198900"/>
            <a:ext cx="1091475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 rot="10800000">
            <a:off x="390300" y="-50"/>
            <a:ext cx="1122900" cy="99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AE6F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4252375" y="3091575"/>
            <a:ext cx="4325400" cy="17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Open Sans SemiBold"/>
              <a:buNone/>
              <a:defRPr sz="36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5" name="Google Shape;6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" y="0"/>
            <a:ext cx="393075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80972" y="619475"/>
            <a:ext cx="1091475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6"/>
          <p:cNvSpPr txBox="1"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Font typeface="Open Sans SemiBold"/>
              <a:buNone/>
              <a:defRPr sz="22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body" idx="1"/>
          </p:nvPr>
        </p:nvSpPr>
        <p:spPr>
          <a:xfrm>
            <a:off x="390300" y="1261750"/>
            <a:ext cx="8359500" cy="33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 sz="1200"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 sz="1200"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 sz="12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ldNum" idx="12"/>
          </p:nvPr>
        </p:nvSpPr>
        <p:spPr>
          <a:xfrm>
            <a:off x="8447708" y="10786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sz="1200" b="1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" name="Google Shape;7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nutup Terimakasih 1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" name="Google Shape;8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618000" y="0"/>
            <a:ext cx="4558441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2800" y="449300"/>
            <a:ext cx="1183425" cy="23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4197" y="339925"/>
            <a:ext cx="1091475" cy="45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4200" y="4074025"/>
            <a:ext cx="3343114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8"/>
          <p:cNvSpPr txBox="1"/>
          <p:nvPr/>
        </p:nvSpPr>
        <p:spPr>
          <a:xfrm>
            <a:off x="404188" y="1830775"/>
            <a:ext cx="300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TERIMA KASIH</a:t>
            </a:r>
            <a:endParaRPr sz="24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457638" y="2384875"/>
            <a:ext cx="30000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Fakultas Ilmu Komputer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490D49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Universitas Amikom Yogyakarta</a:t>
            </a:r>
            <a:endParaRPr sz="1200">
              <a:solidFill>
                <a:srgbClr val="490D49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457650" y="2876400"/>
            <a:ext cx="3000000" cy="6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2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490D49"/>
                </a:solidFill>
                <a:latin typeface="Open Sans"/>
                <a:ea typeface="Open Sans"/>
                <a:cs typeface="Open Sans"/>
                <a:sym typeface="Open Sans"/>
              </a:rPr>
              <a:t>Jl. Ring Road Utara, Ngringin, Condongcatur, Kec. Depok, Kabupaten Sleman, Daerah Istimewa Yogyakarta, Indonesia postcode 55281</a:t>
            </a:r>
            <a:endParaRPr sz="800">
              <a:solidFill>
                <a:srgbClr val="490D4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26700" y="4816150"/>
            <a:ext cx="6395349" cy="32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297" y="174125"/>
            <a:ext cx="793502" cy="32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title"/>
          </p:nvPr>
        </p:nvSpPr>
        <p:spPr>
          <a:xfrm>
            <a:off x="265500" y="655625"/>
            <a:ext cx="4045200" cy="11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Font typeface="Open Sans SemiBold"/>
              <a:buNone/>
              <a:defRPr sz="2400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subTitle" idx="1"/>
          </p:nvPr>
        </p:nvSpPr>
        <p:spPr>
          <a:xfrm>
            <a:off x="4780600" y="317800"/>
            <a:ext cx="4045200" cy="210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108" name="Google Shape;108;p21" title="AZR08633.jpg"/>
          <p:cNvPicPr preferRelativeResize="0"/>
          <p:nvPr/>
        </p:nvPicPr>
        <p:blipFill rotWithShape="1">
          <a:blip r:embed="rId2">
            <a:alphaModFix/>
          </a:blip>
          <a:srcRect l="4649" t="37959" r="4540" b="22400"/>
          <a:stretch/>
        </p:blipFill>
        <p:spPr>
          <a:xfrm>
            <a:off x="0" y="2483150"/>
            <a:ext cx="9144003" cy="2660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3" r:id="rId4"/>
    <p:sldLayoutId id="2147483664" r:id="rId5"/>
    <p:sldLayoutId id="2147483666" r:id="rId6"/>
    <p:sldLayoutId id="2147483667" r:id="rId7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raw.io/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ctrTitle"/>
          </p:nvPr>
        </p:nvSpPr>
        <p:spPr>
          <a:xfrm>
            <a:off x="390300" y="1235425"/>
            <a:ext cx="4498800" cy="1844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br>
              <a:rPr lang="en" dirty="0"/>
            </a:br>
            <a:r>
              <a:rPr lang="en" dirty="0"/>
              <a:t>Notasi Algoritma</a:t>
            </a:r>
            <a:endParaRPr dirty="0"/>
          </a:p>
        </p:txBody>
      </p:sp>
      <p:sp>
        <p:nvSpPr>
          <p:cNvPr id="116" name="Google Shape;116;p23"/>
          <p:cNvSpPr txBox="1">
            <a:spLocks noGrp="1"/>
          </p:cNvSpPr>
          <p:nvPr>
            <p:ph type="subTitle" idx="1"/>
          </p:nvPr>
        </p:nvSpPr>
        <p:spPr>
          <a:xfrm>
            <a:off x="390300" y="3117050"/>
            <a:ext cx="4498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Bayu Setiaji, M.Kom</a:t>
            </a:r>
            <a:endParaRPr dirty="0"/>
          </a:p>
        </p:txBody>
      </p:sp>
      <p:pic>
        <p:nvPicPr>
          <p:cNvPr id="117" name="Google Shape;11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6900" y="99126"/>
            <a:ext cx="906001" cy="60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A378E1F-A836-D5D8-D02C-EA376BAEDEBA}"/>
              </a:ext>
            </a:extLst>
          </p:cNvPr>
          <p:cNvSpPr/>
          <p:nvPr/>
        </p:nvSpPr>
        <p:spPr>
          <a:xfrm>
            <a:off x="8355981" y="0"/>
            <a:ext cx="788019" cy="428698"/>
          </a:xfrm>
          <a:prstGeom prst="rect">
            <a:avLst/>
          </a:prstGeom>
          <a:solidFill>
            <a:srgbClr val="AE6FC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ST068</a:t>
            </a:r>
            <a:endParaRPr lang="en-ID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E6DD6-08E4-7762-EB61-844F0D115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4FBDB19-30AB-8D38-FF15-B2ACE1183FD0}"/>
              </a:ext>
            </a:extLst>
          </p:cNvPr>
          <p:cNvGrpSpPr/>
          <p:nvPr/>
        </p:nvGrpSpPr>
        <p:grpSpPr>
          <a:xfrm>
            <a:off x="3145024" y="327729"/>
            <a:ext cx="3033246" cy="4488041"/>
            <a:chOff x="5271190" y="1443761"/>
            <a:chExt cx="3033246" cy="4488041"/>
          </a:xfrm>
        </p:grpSpPr>
        <p:sp>
          <p:nvSpPr>
            <p:cNvPr id="5" name="Flowchart: Process 4">
              <a:extLst>
                <a:ext uri="{FF2B5EF4-FFF2-40B4-BE49-F238E27FC236}">
                  <a16:creationId xmlns:a16="http://schemas.microsoft.com/office/drawing/2014/main" id="{B2C7032B-AEA7-6310-0790-1B56C6EAB9A5}"/>
                </a:ext>
              </a:extLst>
            </p:cNvPr>
            <p:cNvSpPr/>
            <p:nvPr/>
          </p:nvSpPr>
          <p:spPr>
            <a:xfrm>
              <a:off x="7390036" y="3826791"/>
              <a:ext cx="914400" cy="42124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Tulis “Genap”</a:t>
              </a:r>
            </a:p>
          </p:txBody>
        </p:sp>
        <p:sp>
          <p:nvSpPr>
            <p:cNvPr id="6" name="Flowchart: Terminator 5">
              <a:extLst>
                <a:ext uri="{FF2B5EF4-FFF2-40B4-BE49-F238E27FC236}">
                  <a16:creationId xmlns:a16="http://schemas.microsoft.com/office/drawing/2014/main" id="{DF496127-38C8-E633-5D2A-E83FD345FFE6}"/>
                </a:ext>
              </a:extLst>
            </p:cNvPr>
            <p:cNvSpPr/>
            <p:nvPr/>
          </p:nvSpPr>
          <p:spPr>
            <a:xfrm>
              <a:off x="5638800" y="1443761"/>
              <a:ext cx="914400" cy="42124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Mulai</a:t>
              </a:r>
            </a:p>
          </p:txBody>
        </p:sp>
        <p:sp>
          <p:nvSpPr>
            <p:cNvPr id="7" name="Flowchart: Manual Input 6">
              <a:extLst>
                <a:ext uri="{FF2B5EF4-FFF2-40B4-BE49-F238E27FC236}">
                  <a16:creationId xmlns:a16="http://schemas.microsoft.com/office/drawing/2014/main" id="{B66A27BA-3FB5-5AFA-D321-14D2D369AC7D}"/>
                </a:ext>
              </a:extLst>
            </p:cNvPr>
            <p:cNvSpPr/>
            <p:nvPr/>
          </p:nvSpPr>
          <p:spPr>
            <a:xfrm>
              <a:off x="5638800" y="2242196"/>
              <a:ext cx="914400" cy="421240"/>
            </a:xfrm>
            <a:prstGeom prst="flowChartManualInpu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Input X</a:t>
              </a:r>
            </a:p>
          </p:txBody>
        </p:sp>
        <p:sp>
          <p:nvSpPr>
            <p:cNvPr id="8" name="Flowchart: Process 7">
              <a:extLst>
                <a:ext uri="{FF2B5EF4-FFF2-40B4-BE49-F238E27FC236}">
                  <a16:creationId xmlns:a16="http://schemas.microsoft.com/office/drawing/2014/main" id="{862863E8-B9B9-302A-0BEB-E93736FF0221}"/>
                </a:ext>
              </a:extLst>
            </p:cNvPr>
            <p:cNvSpPr/>
            <p:nvPr/>
          </p:nvSpPr>
          <p:spPr>
            <a:xfrm>
              <a:off x="5638799" y="3038554"/>
              <a:ext cx="914400" cy="42124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Baca X</a:t>
              </a:r>
            </a:p>
          </p:txBody>
        </p:sp>
        <p:sp>
          <p:nvSpPr>
            <p:cNvPr id="9" name="Flowchart: Decision 8">
              <a:extLst>
                <a:ext uri="{FF2B5EF4-FFF2-40B4-BE49-F238E27FC236}">
                  <a16:creationId xmlns:a16="http://schemas.microsoft.com/office/drawing/2014/main" id="{1AC374F7-66A4-50AC-28F2-796D04AD6685}"/>
                </a:ext>
              </a:extLst>
            </p:cNvPr>
            <p:cNvSpPr/>
            <p:nvPr/>
          </p:nvSpPr>
          <p:spPr>
            <a:xfrm>
              <a:off x="5271190" y="3834912"/>
              <a:ext cx="1653206" cy="421240"/>
            </a:xfrm>
            <a:prstGeom prst="flowChartDecision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 </a:t>
              </a:r>
              <a:r>
                <a:rPr lang="id-ID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mod</a:t>
              </a:r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2 = 0</a:t>
              </a:r>
            </a:p>
          </p:txBody>
        </p:sp>
        <p:sp>
          <p:nvSpPr>
            <p:cNvPr id="10" name="Flowchart: Process 9">
              <a:extLst>
                <a:ext uri="{FF2B5EF4-FFF2-40B4-BE49-F238E27FC236}">
                  <a16:creationId xmlns:a16="http://schemas.microsoft.com/office/drawing/2014/main" id="{FFA49C7C-BF8D-4312-F8CF-C5D47072A2F2}"/>
                </a:ext>
              </a:extLst>
            </p:cNvPr>
            <p:cNvSpPr/>
            <p:nvPr/>
          </p:nvSpPr>
          <p:spPr>
            <a:xfrm>
              <a:off x="5638799" y="4626258"/>
              <a:ext cx="914400" cy="421240"/>
            </a:xfrm>
            <a:prstGeom prst="flowChartProcess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Tulis “Ganjil”</a:t>
              </a:r>
            </a:p>
          </p:txBody>
        </p:sp>
        <p:sp>
          <p:nvSpPr>
            <p:cNvPr id="11" name="Flowchart: Terminator 10">
              <a:extLst>
                <a:ext uri="{FF2B5EF4-FFF2-40B4-BE49-F238E27FC236}">
                  <a16:creationId xmlns:a16="http://schemas.microsoft.com/office/drawing/2014/main" id="{35E8D524-7838-A8EE-BBF5-680EB7C53187}"/>
                </a:ext>
              </a:extLst>
            </p:cNvPr>
            <p:cNvSpPr/>
            <p:nvPr/>
          </p:nvSpPr>
          <p:spPr>
            <a:xfrm>
              <a:off x="5638799" y="5510562"/>
              <a:ext cx="914400" cy="421240"/>
            </a:xfrm>
            <a:prstGeom prst="flowChartTerminator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Selesai 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25DDA912-AA92-E3BB-9030-DE5B91A4D32D}"/>
                </a:ext>
              </a:extLst>
            </p:cNvPr>
            <p:cNvCxnSpPr>
              <a:stCxn id="6" idx="2"/>
              <a:endCxn id="7" idx="0"/>
            </p:cNvCxnSpPr>
            <p:nvPr/>
          </p:nvCxnSpPr>
          <p:spPr>
            <a:xfrm>
              <a:off x="6096000" y="1865001"/>
              <a:ext cx="0" cy="41931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B78BC98F-D862-CBD2-9749-57209C1EC921}"/>
                </a:ext>
              </a:extLst>
            </p:cNvPr>
            <p:cNvCxnSpPr>
              <a:stCxn id="7" idx="2"/>
              <a:endCxn id="8" idx="0"/>
            </p:cNvCxnSpPr>
            <p:nvPr/>
          </p:nvCxnSpPr>
          <p:spPr>
            <a:xfrm flipH="1">
              <a:off x="6095999" y="2663436"/>
              <a:ext cx="1" cy="37511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48EEFB03-A56F-D175-03BC-7902B0D9713A}"/>
                </a:ext>
              </a:extLst>
            </p:cNvPr>
            <p:cNvCxnSpPr>
              <a:stCxn id="8" idx="2"/>
              <a:endCxn id="9" idx="0"/>
            </p:cNvCxnSpPr>
            <p:nvPr/>
          </p:nvCxnSpPr>
          <p:spPr>
            <a:xfrm>
              <a:off x="6095999" y="3459794"/>
              <a:ext cx="1794" cy="375118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5E64AE45-0BD1-BC1E-30EE-A81517FA1C38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flipH="1">
              <a:off x="6095999" y="4256152"/>
              <a:ext cx="1794" cy="370106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B718590-545C-A5B8-9DA6-A123E782447F}"/>
                </a:ext>
              </a:extLst>
            </p:cNvPr>
            <p:cNvCxnSpPr>
              <a:stCxn id="10" idx="2"/>
              <a:endCxn id="11" idx="0"/>
            </p:cNvCxnSpPr>
            <p:nvPr/>
          </p:nvCxnSpPr>
          <p:spPr>
            <a:xfrm>
              <a:off x="6095999" y="5047498"/>
              <a:ext cx="0" cy="463064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594920C-495E-9ACF-3C18-7D6B19E66D01}"/>
                </a:ext>
              </a:extLst>
            </p:cNvPr>
            <p:cNvCxnSpPr>
              <a:stCxn id="9" idx="3"/>
              <a:endCxn id="5" idx="1"/>
            </p:cNvCxnSpPr>
            <p:nvPr/>
          </p:nvCxnSpPr>
          <p:spPr>
            <a:xfrm flipV="1">
              <a:off x="6924396" y="4037411"/>
              <a:ext cx="465640" cy="8121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2DD75B0-66B8-5718-BC7B-5874F550975A}"/>
                </a:ext>
              </a:extLst>
            </p:cNvPr>
            <p:cNvSpPr txBox="1"/>
            <p:nvPr/>
          </p:nvSpPr>
          <p:spPr>
            <a:xfrm>
              <a:off x="6924396" y="3728585"/>
              <a:ext cx="319318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ya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09B694-53DD-AD55-0D86-1B4393CC59E0}"/>
                </a:ext>
              </a:extLst>
            </p:cNvPr>
            <p:cNvSpPr txBox="1"/>
            <p:nvPr/>
          </p:nvSpPr>
          <p:spPr>
            <a:xfrm>
              <a:off x="6172955" y="4314549"/>
              <a:ext cx="453970" cy="24622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tx1"/>
                  </a:solidFill>
                </a:rPr>
                <a:t>tidak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138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1A040-3E6E-34CD-C909-0E7350EEC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/>
              <a:t>Tools</a:t>
            </a:r>
            <a:endParaRPr lang="en-ID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C62095-2DAE-5026-FAC6-624ED11BF4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DrawIO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https://draw.io</a:t>
            </a:r>
            <a:r>
              <a:rPr lang="en-US" sz="1400" dirty="0"/>
              <a:t> </a:t>
            </a:r>
          </a:p>
          <a:p>
            <a:r>
              <a:rPr lang="en-ID" sz="1400" dirty="0"/>
              <a:t>Microsoft Office</a:t>
            </a:r>
          </a:p>
        </p:txBody>
      </p:sp>
    </p:spTree>
    <p:extLst>
      <p:ext uri="{BB962C8B-B14F-4D97-AF65-F5344CB8AC3E}">
        <p14:creationId xmlns:p14="http://schemas.microsoft.com/office/powerpoint/2010/main" val="3455424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3E71C-1DB0-AE8A-F19E-F77A2350B8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31571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5B978-EA9A-58C6-3F8E-7B3F25F7A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CE3DA-2A33-D16F-96DF-B8843692F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A0071-D69D-5B65-80FA-201F76DE51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112" y="1983912"/>
            <a:ext cx="8359775" cy="927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1"/>
              <a:t>Pseudocode </a:t>
            </a:r>
            <a:r>
              <a:rPr lang="en-US" sz="1400" noProof="1"/>
              <a:t>dari kata </a:t>
            </a:r>
            <a:r>
              <a:rPr lang="en-US" sz="1400" b="1" i="1" noProof="1"/>
              <a:t>pseu </a:t>
            </a:r>
            <a:r>
              <a:rPr lang="en-US" sz="1400" noProof="1"/>
              <a:t>(semu) dan </a:t>
            </a:r>
            <a:r>
              <a:rPr lang="en-US" sz="1400" b="1" i="1" noProof="1"/>
              <a:t>code </a:t>
            </a:r>
            <a:r>
              <a:rPr lang="en-US" sz="1400" noProof="1"/>
              <a:t>(kode) yang berarti semu.</a:t>
            </a:r>
          </a:p>
          <a:p>
            <a:r>
              <a:rPr lang="en-US" sz="1400" noProof="1"/>
              <a:t>Pseudocode m</a:t>
            </a:r>
            <a:r>
              <a:rPr lang="id-ID" sz="1400" noProof="1"/>
              <a:t>enggunakan </a:t>
            </a:r>
            <a:r>
              <a:rPr lang="en-US" sz="1400" noProof="1"/>
              <a:t>simbol-simbol tertentu untuk menjelaskan</a:t>
            </a:r>
            <a:r>
              <a:rPr lang="id-ID" sz="1400" noProof="1"/>
              <a:t> urutan langkah – </a:t>
            </a:r>
            <a:r>
              <a:rPr lang="en-US" sz="1400" noProof="1"/>
              <a:t>l</a:t>
            </a:r>
            <a:r>
              <a:rPr lang="id-ID" sz="1400" noProof="1"/>
              <a:t>angkah</a:t>
            </a:r>
            <a:r>
              <a:rPr lang="en-US" sz="1400" noProof="1"/>
              <a:t>.</a:t>
            </a:r>
            <a:endParaRPr lang="id-ID" sz="1400" noProof="1"/>
          </a:p>
        </p:txBody>
      </p:sp>
    </p:spTree>
    <p:extLst>
      <p:ext uri="{BB962C8B-B14F-4D97-AF65-F5344CB8AC3E}">
        <p14:creationId xmlns:p14="http://schemas.microsoft.com/office/powerpoint/2010/main" val="35328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8CD05-A59A-E601-3AD4-8D3B0B712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56B1FA-F210-4302-EB8B-0D1D1A2BC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50" y="1683793"/>
            <a:ext cx="7429520" cy="29179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t">
            <a:normAutofit/>
          </a:bodyPr>
          <a:lstStyle/>
          <a:p>
            <a:r>
              <a:rPr lang="id-ID" sz="12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PROGRAM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GanjilGenap</a:t>
            </a:r>
          </a:p>
          <a:p>
            <a:r>
              <a:rPr lang="id-ID" sz="12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{Diberikan sebuah bilangan bulat positif X untuk dicek apakah termasuk ganjil atau genap}</a:t>
            </a:r>
          </a:p>
          <a:p>
            <a:endParaRPr lang="id-ID" sz="12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2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DEKLARASI</a:t>
            </a:r>
          </a:p>
          <a:p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X : </a:t>
            </a:r>
            <a:r>
              <a:rPr lang="id-ID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integer</a:t>
            </a:r>
          </a:p>
          <a:p>
            <a:endParaRPr lang="id-ID" sz="12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id-ID" sz="1200" b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ALGORITMA</a:t>
            </a:r>
          </a:p>
          <a:p>
            <a:pPr marL="342900" indent="-342900"/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read(X)</a:t>
            </a:r>
          </a:p>
          <a:p>
            <a:pPr marL="342900" indent="-342900"/>
            <a:r>
              <a:rPr lang="id-ID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X </a:t>
            </a:r>
            <a:r>
              <a:rPr lang="id-ID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mod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= </a:t>
            </a:r>
            <a:r>
              <a:rPr lang="id-ID" sz="1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then</a:t>
            </a:r>
            <a:r>
              <a:rPr lang="id-ID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id-ID" sz="12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{apakah X habis dibagi 2}</a:t>
            </a:r>
          </a:p>
          <a:p>
            <a:pPr marL="342900" indent="-342900"/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	write(</a:t>
            </a:r>
            <a:r>
              <a:rPr lang="id-ID" sz="1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“Genap”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)    </a:t>
            </a:r>
            <a:r>
              <a:rPr lang="id-ID" sz="12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{jika ya}</a:t>
            </a:r>
          </a:p>
          <a:p>
            <a:pPr marL="342900" indent="-342900"/>
            <a:r>
              <a:rPr lang="id-ID" sz="1200" b="1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  <a:p>
            <a:pPr marL="342900" indent="-342900"/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	write(</a:t>
            </a:r>
            <a:r>
              <a:rPr lang="id-ID" sz="1200" dirty="0">
                <a:solidFill>
                  <a:schemeClr val="accent2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“Ganjil</a:t>
            </a:r>
            <a:r>
              <a:rPr lang="id-ID" sz="1200" dirty="0">
                <a:latin typeface="Consolas" panose="020B0609020204030204" pitchFamily="49" charset="0"/>
                <a:cs typeface="Consolas" panose="020B0609020204030204" pitchFamily="49" charset="0"/>
              </a:rPr>
              <a:t>)    </a:t>
            </a:r>
            <a:r>
              <a:rPr lang="id-ID" sz="1200" i="1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{jika tidak}</a:t>
            </a:r>
            <a:endParaRPr lang="en-US" sz="1200" i="1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342900" indent="-342900"/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if</a:t>
            </a:r>
            <a:endParaRPr lang="id-ID" sz="1200" dirty="0">
              <a:solidFill>
                <a:schemeClr val="accent1">
                  <a:lumMod val="7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id-ID" sz="1200" b="1" dirty="0">
              <a:solidFill>
                <a:schemeClr val="tx1">
                  <a:lumMod val="95000"/>
                  <a:lumOff val="5000"/>
                </a:schemeClr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79FC9C-DD5B-A4E5-A252-E72102A54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3550" y="1398041"/>
            <a:ext cx="7429520" cy="28575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id-ID" sz="1200" b="1" dirty="0">
                <a:solidFill>
                  <a:schemeClr val="tx1"/>
                </a:solidFill>
                <a:latin typeface="+mn-lt"/>
              </a:rPr>
              <a:t>contoh</a:t>
            </a:r>
            <a:endParaRPr lang="en-US" sz="12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6577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96B2-2595-DF52-E49E-B5846B7F7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48609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CE556-C093-BC1B-D97B-9E6A2AF6C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Kerjakan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7FCE4-0F3D-FC79-A372-650B8EC649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D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Pergi </a:t>
            </a:r>
            <a:r>
              <a:rPr lang="en-ID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</a:t>
            </a:r>
            <a:r>
              <a:rPr lang="en-ID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Sekolah</a:t>
            </a:r>
            <a:r>
              <a:rPr lang="en-ID" sz="1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Buat </a:t>
            </a:r>
            <a:r>
              <a:rPr lang="en-ID" sz="1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flowchart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menggambarkan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keputusan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berangkat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sekolah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Apakah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perlu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membawa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payung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hujan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atau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dan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apa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yang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harus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dilakukan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jika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payung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tidak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ID" sz="1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ditemukan</a:t>
            </a:r>
            <a:r>
              <a:rPr lang="en-ID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</a:p>
          <a:p>
            <a:r>
              <a:rPr lang="en-US" altLang="en-US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Konversi</a:t>
            </a:r>
            <a:r>
              <a:rPr lang="en-US" alt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4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Suhu</a:t>
            </a:r>
            <a:r>
              <a:rPr lang="en-US" altLang="en-US" sz="14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Buat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400" b="1" i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pseudocode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untuk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mengubah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suhu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dari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Fahrenheit ke Celsius.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Tentukan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juga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penggunaan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altLang="en-US" sz="1400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tipe</a:t>
            </a:r>
            <a:r>
              <a:rPr lang="en-US" altLang="en-US" sz="1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 yang sesuai.</a:t>
            </a:r>
            <a:endParaRPr lang="en-ID" sz="14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15EB8D26-62D0-A8C2-E550-E3A09B1FA6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-2746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42113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07FE7-E3D4-2759-B18E-81BD84CC9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50" y="2362566"/>
            <a:ext cx="8359500" cy="418367"/>
          </a:xfrm>
        </p:spPr>
        <p:txBody>
          <a:bodyPr>
            <a:noAutofit/>
          </a:bodyPr>
          <a:lstStyle/>
          <a:p>
            <a:pPr marL="152400" indent="0" algn="ctr">
              <a:buNone/>
            </a:pPr>
            <a:r>
              <a:rPr lang="en-US" sz="2000" dirty="0"/>
              <a:t>Good notation is good code..</a:t>
            </a:r>
            <a:endParaRPr lang="en-ID" sz="2000" dirty="0"/>
          </a:p>
        </p:txBody>
      </p:sp>
    </p:spTree>
    <p:extLst>
      <p:ext uri="{BB962C8B-B14F-4D97-AF65-F5344CB8AC3E}">
        <p14:creationId xmlns:p14="http://schemas.microsoft.com/office/powerpoint/2010/main" val="22823428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273D8-BFCE-B656-6298-526EABE9E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 Materi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B8E7BA-B105-1110-C9DE-95134E817D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dirty="0" err="1"/>
              <a:t>Kalimat</a:t>
            </a:r>
            <a:r>
              <a:rPr lang="en-US" sz="1400" dirty="0"/>
              <a:t> </a:t>
            </a:r>
            <a:r>
              <a:rPr lang="en-US" sz="1400" dirty="0" err="1"/>
              <a:t>Deskriptif</a:t>
            </a:r>
            <a:endParaRPr lang="en-US" sz="1400" dirty="0"/>
          </a:p>
          <a:p>
            <a:r>
              <a:rPr lang="en-US" sz="1400" dirty="0"/>
              <a:t>Flowchart</a:t>
            </a:r>
          </a:p>
          <a:p>
            <a:r>
              <a:rPr lang="en-US" sz="1400" dirty="0"/>
              <a:t>Pseudocode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73964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2A0EA-F0D2-57C8-45FD-EE99D0608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Kasus</a:t>
            </a:r>
            <a:endParaRPr lang="en-ID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C0FDB-32AE-F4A2-55DD-FEF835177D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2250" y="2139542"/>
            <a:ext cx="8359500" cy="864416"/>
          </a:xfrm>
        </p:spPr>
        <p:txBody>
          <a:bodyPr>
            <a:normAutofit/>
          </a:bodyPr>
          <a:lstStyle/>
          <a:p>
            <a:pPr marL="152400" indent="0">
              <a:buNone/>
            </a:pPr>
            <a:r>
              <a:rPr lang="en-US" sz="1400" dirty="0" err="1"/>
              <a:t>Buatlah</a:t>
            </a:r>
            <a:r>
              <a:rPr lang="en-US" sz="1400" dirty="0"/>
              <a:t> program untuk </a:t>
            </a:r>
            <a:r>
              <a:rPr lang="en-US" sz="1400" dirty="0" err="1"/>
              <a:t>memeriksa</a:t>
            </a:r>
            <a:r>
              <a:rPr lang="en-US" sz="1400" dirty="0"/>
              <a:t> apakah </a:t>
            </a:r>
            <a:r>
              <a:rPr lang="en-US" sz="1400" dirty="0" err="1"/>
              <a:t>sebuah</a:t>
            </a:r>
            <a:r>
              <a:rPr lang="en-US" sz="1400" dirty="0"/>
              <a:t> </a:t>
            </a:r>
            <a:r>
              <a:rPr lang="en-US" sz="1400" dirty="0" err="1"/>
              <a:t>bilangan</a:t>
            </a:r>
            <a:r>
              <a:rPr lang="en-US" sz="1400" dirty="0"/>
              <a:t> yang </a:t>
            </a:r>
            <a:r>
              <a:rPr lang="en-US" sz="1400" dirty="0" err="1"/>
              <a:t>diinputkan</a:t>
            </a:r>
            <a:r>
              <a:rPr lang="en-US" sz="1400" dirty="0"/>
              <a:t> termasuk </a:t>
            </a:r>
            <a:r>
              <a:rPr lang="en-US" sz="1400" dirty="0" err="1"/>
              <a:t>ganjil</a:t>
            </a:r>
            <a:r>
              <a:rPr lang="en-US" sz="1400" dirty="0"/>
              <a:t> atau </a:t>
            </a:r>
            <a:r>
              <a:rPr lang="en-US" sz="1400" dirty="0" err="1"/>
              <a:t>genap</a:t>
            </a:r>
            <a:endParaRPr lang="en-ID" sz="1400" dirty="0"/>
          </a:p>
        </p:txBody>
      </p:sp>
    </p:spTree>
    <p:extLst>
      <p:ext uri="{BB962C8B-B14F-4D97-AF65-F5344CB8AC3E}">
        <p14:creationId xmlns:p14="http://schemas.microsoft.com/office/powerpoint/2010/main" val="247052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1DCF9-2B51-D994-E2E2-BAE488BC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Kalimat</a:t>
            </a:r>
            <a:r>
              <a:rPr lang="en-US" dirty="0"/>
              <a:t> </a:t>
            </a:r>
            <a:r>
              <a:rPr lang="en-US" dirty="0" err="1"/>
              <a:t>Deskriptif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327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06B19-4F35-0DDB-0387-0934510D250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112" y="1983912"/>
            <a:ext cx="8359775" cy="68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buNone/>
            </a:pPr>
            <a:r>
              <a:rPr lang="id-ID" sz="1400" b="1" noProof="1"/>
              <a:t>Kalimat </a:t>
            </a:r>
            <a:r>
              <a:rPr lang="en-US" sz="1400" b="1" noProof="1"/>
              <a:t>d</a:t>
            </a:r>
            <a:r>
              <a:rPr lang="id-ID" sz="1400" b="1" noProof="1"/>
              <a:t>eskriptif</a:t>
            </a:r>
            <a:r>
              <a:rPr lang="en-US" sz="1400" b="1" noProof="1"/>
              <a:t>, </a:t>
            </a:r>
            <a:r>
              <a:rPr lang="en-US" sz="1400" noProof="1"/>
              <a:t>m</a:t>
            </a:r>
            <a:r>
              <a:rPr lang="id-ID" sz="1400" noProof="1"/>
              <a:t>enggunakan kalimat dalam bahasa sehari – hari untuk me</a:t>
            </a:r>
            <a:r>
              <a:rPr lang="en-US" sz="1400" noProof="1"/>
              <a:t>njelaskan</a:t>
            </a:r>
            <a:r>
              <a:rPr lang="id-ID" sz="1400" noProof="1"/>
              <a:t> urutan langkah – </a:t>
            </a:r>
            <a:r>
              <a:rPr lang="en-US" sz="1400" noProof="1"/>
              <a:t>l</a:t>
            </a:r>
            <a:r>
              <a:rPr lang="id-ID" sz="1400" noProof="1"/>
              <a:t>angkah</a:t>
            </a:r>
            <a:r>
              <a:rPr lang="en-US" sz="1400" noProof="1"/>
              <a:t>.</a:t>
            </a:r>
            <a:endParaRPr lang="id-ID" sz="1400" noProof="1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D7BC1AE-E629-A590-A390-79044C469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00" y="740475"/>
            <a:ext cx="8359500" cy="3936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08118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14DD-069C-096C-5C5A-9B55BA194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Penyelesaian</a:t>
            </a:r>
            <a:endParaRPr lang="en-ID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A68340B-6491-71C1-048A-3EAC5BAA79E0}"/>
              </a:ext>
            </a:extLst>
          </p:cNvPr>
          <p:cNvGrpSpPr/>
          <p:nvPr/>
        </p:nvGrpSpPr>
        <p:grpSpPr>
          <a:xfrm>
            <a:off x="855290" y="1474067"/>
            <a:ext cx="7429520" cy="2928958"/>
            <a:chOff x="2129130" y="2417150"/>
            <a:chExt cx="7429520" cy="292895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F27939C-B2FD-1E46-A92C-1371162AF0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130" y="2702903"/>
              <a:ext cx="7429520" cy="26432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 anchor="t">
              <a:normAutofit/>
            </a:bodyPr>
            <a:lstStyle/>
            <a:p>
              <a:r>
                <a:rPr lang="id-ID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PROGRAM</a:t>
              </a: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</a:t>
              </a:r>
              <a:r>
                <a:rPr lang="id-ID" sz="2000" dirty="0">
                  <a:solidFill>
                    <a:schemeClr val="accent4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GanjilGenap</a:t>
              </a:r>
            </a:p>
            <a:p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Diberikan sebuah bilangan bulat positif </a:t>
              </a:r>
              <a:r>
                <a:rPr lang="id-ID" sz="2000" dirty="0">
                  <a:solidFill>
                    <a:schemeClr val="accent4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untuk dicek apakah termasuk ganjil atau genap</a:t>
              </a:r>
            </a:p>
            <a:p>
              <a:endParaRPr lang="id-ID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r>
                <a:rPr lang="id-ID" sz="2000" b="1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ALGORITMA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Baca </a:t>
              </a:r>
              <a:r>
                <a:rPr lang="id-ID" sz="2000" dirty="0">
                  <a:solidFill>
                    <a:schemeClr val="accent4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</a:p>
            <a:p>
              <a:pPr marL="457200" indent="-457200">
                <a:buFont typeface="+mj-lt"/>
                <a:buAutoNum type="arabicPeriod"/>
              </a:pP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Jika </a:t>
              </a:r>
              <a:r>
                <a:rPr lang="id-ID" sz="2000" dirty="0">
                  <a:solidFill>
                    <a:schemeClr val="accent4">
                      <a:lumMod val="75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X</a:t>
              </a: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habis dibagi </a:t>
              </a:r>
              <a:r>
                <a:rPr lang="id-ID" sz="2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2</a:t>
              </a: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 maka tulis </a:t>
              </a:r>
              <a:r>
                <a:rPr lang="id-ID" sz="2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“Genap”</a:t>
              </a:r>
              <a:r>
                <a:rPr lang="id-ID" sz="2000" dirty="0">
                  <a:latin typeface="Consolas" panose="020B0609020204030204" pitchFamily="49" charset="0"/>
                  <a:cs typeface="Consolas" panose="020B0609020204030204" pitchFamily="49" charset="0"/>
                </a:rPr>
                <a:t>, jika tidak maka tulis </a:t>
              </a:r>
              <a:r>
                <a:rPr lang="id-ID" sz="2000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“Ganjil”</a:t>
              </a:r>
            </a:p>
            <a:p>
              <a:pPr marL="457200" indent="-457200">
                <a:buFont typeface="+mj-lt"/>
                <a:buAutoNum type="arabicPeriod"/>
              </a:pPr>
              <a:endParaRPr lang="id-ID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endParaRPr lang="id-ID"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E254B1E-5C98-5416-359D-5D349C4A0A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9130" y="2417150"/>
              <a:ext cx="7429520" cy="2857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d-ID" sz="1400" b="1" dirty="0">
                  <a:solidFill>
                    <a:schemeClr val="tx1"/>
                  </a:solidFill>
                  <a:latin typeface="+mn-lt"/>
                </a:rPr>
                <a:t>contoh</a:t>
              </a:r>
              <a:endParaRPr lang="en-US" sz="1400" b="1" dirty="0">
                <a:solidFill>
                  <a:schemeClr val="tx1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655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0F1EF-61EB-A735-6014-BBC9C757A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8990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910117-B95D-DB03-34CC-AEA7AE50E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9FC2F-9BA1-093C-63BC-6C6FE5127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Definisi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C4967-B3FF-A580-6373-DE4D0D5FC3A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92112" y="1983912"/>
            <a:ext cx="8359775" cy="680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2400" indent="0">
              <a:buNone/>
            </a:pPr>
            <a:r>
              <a:rPr lang="en-US" sz="1400" b="1" noProof="1"/>
              <a:t>Flowchart </a:t>
            </a:r>
            <a:r>
              <a:rPr lang="en-US" sz="1400" noProof="1"/>
              <a:t>atau diagram alir</a:t>
            </a:r>
            <a:r>
              <a:rPr lang="en-US" sz="1400" b="1" noProof="1"/>
              <a:t>, </a:t>
            </a:r>
            <a:r>
              <a:rPr lang="en-US" sz="1400" noProof="1"/>
              <a:t>m</a:t>
            </a:r>
            <a:r>
              <a:rPr lang="id-ID" sz="1400" noProof="1"/>
              <a:t>enggunakan </a:t>
            </a:r>
            <a:r>
              <a:rPr lang="en-US" sz="1400" noProof="1"/>
              <a:t>symbol-symbol tertentu untuk </a:t>
            </a:r>
            <a:r>
              <a:rPr lang="id-ID" sz="1400" noProof="1"/>
              <a:t>menggambarkan urutan langkah – </a:t>
            </a:r>
            <a:r>
              <a:rPr lang="en-US" sz="1400" noProof="1"/>
              <a:t>l</a:t>
            </a:r>
            <a:r>
              <a:rPr lang="id-ID" sz="1400" noProof="1"/>
              <a:t>angkah</a:t>
            </a:r>
            <a:r>
              <a:rPr lang="en-US" sz="1400" noProof="1"/>
              <a:t>.</a:t>
            </a:r>
            <a:endParaRPr lang="id-ID" sz="1400" noProof="1"/>
          </a:p>
        </p:txBody>
      </p:sp>
    </p:spTree>
    <p:extLst>
      <p:ext uri="{BB962C8B-B14F-4D97-AF65-F5344CB8AC3E}">
        <p14:creationId xmlns:p14="http://schemas.microsoft.com/office/powerpoint/2010/main" val="1606113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F53D2-D542-E9A0-11D9-588DDF46E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Simbol</a:t>
            </a:r>
            <a:r>
              <a:rPr lang="en-US" dirty="0"/>
              <a:t> (contoh)</a:t>
            </a:r>
            <a:endParaRPr lang="en-ID" dirty="0"/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AE87C842-7C74-2138-868A-8F98013AC939}"/>
              </a:ext>
            </a:extLst>
          </p:cNvPr>
          <p:cNvSpPr/>
          <p:nvPr/>
        </p:nvSpPr>
        <p:spPr>
          <a:xfrm>
            <a:off x="1831264" y="1529866"/>
            <a:ext cx="914400" cy="421240"/>
          </a:xfrm>
          <a:prstGeom prst="flowChartTerminator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Data 6">
            <a:extLst>
              <a:ext uri="{FF2B5EF4-FFF2-40B4-BE49-F238E27FC236}">
                <a16:creationId xmlns:a16="http://schemas.microsoft.com/office/drawing/2014/main" id="{43FE071B-0CD2-6E1C-ADE8-1720B5F90372}"/>
              </a:ext>
            </a:extLst>
          </p:cNvPr>
          <p:cNvSpPr/>
          <p:nvPr/>
        </p:nvSpPr>
        <p:spPr>
          <a:xfrm>
            <a:off x="1831263" y="2436593"/>
            <a:ext cx="914400" cy="421240"/>
          </a:xfrm>
          <a:prstGeom prst="flowChartInputOutpu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owchart: Decision 7">
            <a:extLst>
              <a:ext uri="{FF2B5EF4-FFF2-40B4-BE49-F238E27FC236}">
                <a16:creationId xmlns:a16="http://schemas.microsoft.com/office/drawing/2014/main" id="{9DC0ACAA-5916-2BAB-57F3-3D1B162961BD}"/>
              </a:ext>
            </a:extLst>
          </p:cNvPr>
          <p:cNvSpPr/>
          <p:nvPr/>
        </p:nvSpPr>
        <p:spPr>
          <a:xfrm>
            <a:off x="3657600" y="2442327"/>
            <a:ext cx="914400" cy="421240"/>
          </a:xfrm>
          <a:prstGeom prst="flowChartDecision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Manual Input 8">
            <a:extLst>
              <a:ext uri="{FF2B5EF4-FFF2-40B4-BE49-F238E27FC236}">
                <a16:creationId xmlns:a16="http://schemas.microsoft.com/office/drawing/2014/main" id="{CF96A9D5-B8C3-C4D2-3EBF-5F4FA87BD808}"/>
              </a:ext>
            </a:extLst>
          </p:cNvPr>
          <p:cNvSpPr/>
          <p:nvPr/>
        </p:nvSpPr>
        <p:spPr>
          <a:xfrm>
            <a:off x="1827097" y="3345611"/>
            <a:ext cx="914400" cy="421240"/>
          </a:xfrm>
          <a:prstGeom prst="flowChartManualInpu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Display 9">
            <a:extLst>
              <a:ext uri="{FF2B5EF4-FFF2-40B4-BE49-F238E27FC236}">
                <a16:creationId xmlns:a16="http://schemas.microsoft.com/office/drawing/2014/main" id="{A1A83622-C197-44FA-10F9-154F317C3920}"/>
              </a:ext>
            </a:extLst>
          </p:cNvPr>
          <p:cNvSpPr/>
          <p:nvPr/>
        </p:nvSpPr>
        <p:spPr>
          <a:xfrm>
            <a:off x="3624460" y="3345611"/>
            <a:ext cx="914400" cy="421240"/>
          </a:xfrm>
          <a:prstGeom prst="flowChartDisplay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4E55A08-E2B3-CA30-0594-BDC1EB847B27}"/>
              </a:ext>
            </a:extLst>
          </p:cNvPr>
          <p:cNvSpPr txBox="1"/>
          <p:nvPr/>
        </p:nvSpPr>
        <p:spPr>
          <a:xfrm>
            <a:off x="1873927" y="1951106"/>
            <a:ext cx="82907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Terminator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B9D756-E3FA-B958-D75D-789B2C137825}"/>
              </a:ext>
            </a:extLst>
          </p:cNvPr>
          <p:cNvSpPr txBox="1"/>
          <p:nvPr/>
        </p:nvSpPr>
        <p:spPr>
          <a:xfrm>
            <a:off x="3862874" y="1951106"/>
            <a:ext cx="5597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Proses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C9C5A9A-FF38-B2A1-D450-84EC337FA489}"/>
              </a:ext>
            </a:extLst>
          </p:cNvPr>
          <p:cNvSpPr txBox="1"/>
          <p:nvPr/>
        </p:nvSpPr>
        <p:spPr>
          <a:xfrm>
            <a:off x="2019612" y="2864081"/>
            <a:ext cx="45236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Data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44AB9F-C4A3-24F2-1725-AAFF061BBBE0}"/>
              </a:ext>
            </a:extLst>
          </p:cNvPr>
          <p:cNvSpPr txBox="1"/>
          <p:nvPr/>
        </p:nvSpPr>
        <p:spPr>
          <a:xfrm>
            <a:off x="3746655" y="2857833"/>
            <a:ext cx="7922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Keputusan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989944-CE49-28DB-57EA-CB9D1452AD5D}"/>
              </a:ext>
            </a:extLst>
          </p:cNvPr>
          <p:cNvSpPr txBox="1"/>
          <p:nvPr/>
        </p:nvSpPr>
        <p:spPr>
          <a:xfrm>
            <a:off x="1807243" y="3818729"/>
            <a:ext cx="9541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Input Manual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8BB1829-3B6E-15CC-611C-E307B210CC23}"/>
              </a:ext>
            </a:extLst>
          </p:cNvPr>
          <p:cNvSpPr txBox="1"/>
          <p:nvPr/>
        </p:nvSpPr>
        <p:spPr>
          <a:xfrm>
            <a:off x="3784142" y="3818729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75000"/>
                  </a:schemeClr>
                </a:solidFill>
              </a:rPr>
              <a:t>Display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7A838A6A-2524-1D81-1159-1AF069231284}"/>
              </a:ext>
            </a:extLst>
          </p:cNvPr>
          <p:cNvSpPr/>
          <p:nvPr/>
        </p:nvSpPr>
        <p:spPr>
          <a:xfrm>
            <a:off x="3657600" y="1529866"/>
            <a:ext cx="914400" cy="421240"/>
          </a:xfrm>
          <a:prstGeom prst="flowChartProcess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723509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 FIK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307</Words>
  <Application>Microsoft Office PowerPoint</Application>
  <PresentationFormat>On-screen Show (16:9)</PresentationFormat>
  <Paragraphs>67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Consolas</vt:lpstr>
      <vt:lpstr>Arial</vt:lpstr>
      <vt:lpstr>Open Sans SemiBold</vt:lpstr>
      <vt:lpstr>Open Sans Medium</vt:lpstr>
      <vt:lpstr>Open Sans</vt:lpstr>
      <vt:lpstr>Simple Light</vt:lpstr>
      <vt:lpstr>Template FIK</vt:lpstr>
      <vt:lpstr>03 Notasi Algoritma</vt:lpstr>
      <vt:lpstr>Outline Materi</vt:lpstr>
      <vt:lpstr>Kasus</vt:lpstr>
      <vt:lpstr>Kalimat Deskriptif</vt:lpstr>
      <vt:lpstr>Definisi</vt:lpstr>
      <vt:lpstr>Penyelesaian</vt:lpstr>
      <vt:lpstr>Flowchart</vt:lpstr>
      <vt:lpstr>Definisi</vt:lpstr>
      <vt:lpstr>Simbol (contoh)</vt:lpstr>
      <vt:lpstr>Penyelesaian</vt:lpstr>
      <vt:lpstr>Tools</vt:lpstr>
      <vt:lpstr>Pseudocode</vt:lpstr>
      <vt:lpstr>Definisi</vt:lpstr>
      <vt:lpstr>Penyelesaian</vt:lpstr>
      <vt:lpstr>Latihan</vt:lpstr>
      <vt:lpstr>Kerjakan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Bayu Setiaji</dc:creator>
  <cp:lastModifiedBy>Bayu Setiaji</cp:lastModifiedBy>
  <cp:revision>7</cp:revision>
  <dcterms:modified xsi:type="dcterms:W3CDTF">2025-10-11T21:46:23Z</dcterms:modified>
</cp:coreProperties>
</file>