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25"/>
  </p:notesMasterIdLst>
  <p:sldIdLst>
    <p:sldId id="256" r:id="rId3"/>
    <p:sldId id="257" r:id="rId4"/>
    <p:sldId id="277" r:id="rId5"/>
    <p:sldId id="278" r:id="rId6"/>
    <p:sldId id="279" r:id="rId7"/>
    <p:sldId id="286" r:id="rId8"/>
    <p:sldId id="289" r:id="rId9"/>
    <p:sldId id="280" r:id="rId10"/>
    <p:sldId id="290" r:id="rId11"/>
    <p:sldId id="291" r:id="rId12"/>
    <p:sldId id="292" r:id="rId13"/>
    <p:sldId id="282" r:id="rId14"/>
    <p:sldId id="293" r:id="rId15"/>
    <p:sldId id="294" r:id="rId16"/>
    <p:sldId id="295" r:id="rId17"/>
    <p:sldId id="284" r:id="rId18"/>
    <p:sldId id="296" r:id="rId19"/>
    <p:sldId id="297" r:id="rId20"/>
    <p:sldId id="298" r:id="rId21"/>
    <p:sldId id="285" r:id="rId22"/>
    <p:sldId id="299" r:id="rId23"/>
    <p:sldId id="274" r:id="rId24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  <p:embeddedFont>
      <p:font typeface="Open Sans Medium" panose="020B0604020202020204" charset="0"/>
      <p:regular r:id="rId34"/>
      <p:bold r:id="rId35"/>
      <p:italic r:id="rId36"/>
      <p:boldItalic r:id="rId37"/>
    </p:embeddedFont>
    <p:embeddedFont>
      <p:font typeface="Open Sans SemiBold" panose="020B0706030804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6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0" Type="http://schemas.openxmlformats.org/officeDocument/2006/relationships/slide" Target="slides/slide18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1b06d3367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81b06d3367_1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81b06d3367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81b06d3367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81b06d3367_1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81b06d3367_1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90300" y="1235425"/>
            <a:ext cx="4498800" cy="18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90300" y="3117050"/>
            <a:ext cx="4498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 sz="14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5546" y="0"/>
            <a:ext cx="455845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300" y="4495925"/>
            <a:ext cx="5880926" cy="2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297" y="198900"/>
            <a:ext cx="1091475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 rot="10800000">
            <a:off x="390300" y="-50"/>
            <a:ext cx="1122900" cy="99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E6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252375" y="3091575"/>
            <a:ext cx="4325400" cy="17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" y="0"/>
            <a:ext cx="393075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972" y="619475"/>
            <a:ext cx="1091475" cy="45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390300" y="740475"/>
            <a:ext cx="8359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390300" y="1261750"/>
            <a:ext cx="8359500" cy="33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447708" y="107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6700" y="4816150"/>
            <a:ext cx="6395349" cy="3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97" y="174125"/>
            <a:ext cx="793502" cy="3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nutup Terimakasih 1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18000" y="0"/>
            <a:ext cx="455844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800" y="449300"/>
            <a:ext cx="1183425" cy="23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197" y="339925"/>
            <a:ext cx="1091475" cy="45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200" y="4074025"/>
            <a:ext cx="3343114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404188" y="183077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TERIMA KASIH</a:t>
            </a:r>
            <a:endParaRPr sz="24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457638" y="2384875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Fakultas Ilmu Komputer</a:t>
            </a:r>
            <a:endParaRPr sz="12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Universitas Amikom Yogyakarta</a:t>
            </a:r>
            <a:endParaRPr sz="12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457650" y="2876400"/>
            <a:ext cx="30000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90D49"/>
                </a:solidFill>
                <a:latin typeface="Open Sans"/>
                <a:ea typeface="Open Sans"/>
                <a:cs typeface="Open Sans"/>
                <a:sym typeface="Open Sans"/>
              </a:rPr>
              <a:t>Jl. Ring Road Utara, Ngringin, Condongcatur, Kec. Depok, Kabupaten Sleman, Daerah Istimewa Yogyakarta, Indonesia postcode 55281</a:t>
            </a:r>
            <a:endParaRPr sz="800">
              <a:solidFill>
                <a:srgbClr val="490D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6700" y="4816150"/>
            <a:ext cx="6395349" cy="3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97" y="174125"/>
            <a:ext cx="793502" cy="3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265500" y="655625"/>
            <a:ext cx="4045200" cy="11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1"/>
          </p:nvPr>
        </p:nvSpPr>
        <p:spPr>
          <a:xfrm>
            <a:off x="4780600" y="317800"/>
            <a:ext cx="4045200" cy="21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08" name="Google Shape;108;p21" title="AZR08633.jpg"/>
          <p:cNvPicPr preferRelativeResize="0"/>
          <p:nvPr/>
        </p:nvPicPr>
        <p:blipFill rotWithShape="1">
          <a:blip r:embed="rId2">
            <a:alphaModFix/>
          </a:blip>
          <a:srcRect l="4649" t="37959" r="4540" b="22400"/>
          <a:stretch/>
        </p:blipFill>
        <p:spPr>
          <a:xfrm>
            <a:off x="0" y="2483150"/>
            <a:ext cx="9144003" cy="2660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4" r:id="rId5"/>
    <p:sldLayoutId id="2147483666" r:id="rId6"/>
    <p:sldLayoutId id="2147483667" r:id="rId7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ctrTitle"/>
          </p:nvPr>
        </p:nvSpPr>
        <p:spPr>
          <a:xfrm>
            <a:off x="390300" y="1235425"/>
            <a:ext cx="4498800" cy="18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br>
              <a:rPr lang="en" dirty="0"/>
            </a:br>
            <a:r>
              <a:rPr lang="en" dirty="0"/>
              <a:t>Percabangan</a:t>
            </a:r>
            <a:endParaRPr dirty="0"/>
          </a:p>
        </p:txBody>
      </p:sp>
      <p:sp>
        <p:nvSpPr>
          <p:cNvPr id="116" name="Google Shape;116;p23"/>
          <p:cNvSpPr txBox="1">
            <a:spLocks noGrp="1"/>
          </p:cNvSpPr>
          <p:nvPr>
            <p:ph type="subTitle" idx="1"/>
          </p:nvPr>
        </p:nvSpPr>
        <p:spPr>
          <a:xfrm>
            <a:off x="390300" y="3117050"/>
            <a:ext cx="4498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Bayu Setiaji, M.Kom</a:t>
            </a:r>
            <a:endParaRPr dirty="0"/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900" y="99126"/>
            <a:ext cx="906001" cy="60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378E1F-A836-D5D8-D02C-EA376BAEDEBA}"/>
              </a:ext>
            </a:extLst>
          </p:cNvPr>
          <p:cNvSpPr/>
          <p:nvPr/>
        </p:nvSpPr>
        <p:spPr>
          <a:xfrm>
            <a:off x="8355981" y="0"/>
            <a:ext cx="788019" cy="428698"/>
          </a:xfrm>
          <a:prstGeom prst="rect">
            <a:avLst/>
          </a:prstGeom>
          <a:solidFill>
            <a:srgbClr val="AE6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ST068</a:t>
            </a:r>
            <a:endParaRPr lang="en-ID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1A686-DEB9-8117-9F17-BD9925455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287B6-F56B-F396-80D7-4B3C9528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Kode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E086D2-F942-1F6B-557F-652FC4AB2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14" y="1984825"/>
            <a:ext cx="3679381" cy="2661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i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kondisi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i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statement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statement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A5AD57-49B9-8E74-8072-B27EF10F0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14" y="1699070"/>
            <a:ext cx="3679381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>
                <a:solidFill>
                  <a:schemeClr val="tx2"/>
                </a:solidFill>
              </a:rPr>
              <a:t>Pseudocode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465481-7E04-A69E-31FA-F32143716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902" y="1984824"/>
            <a:ext cx="3679381" cy="26615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i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kondisi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i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statement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else 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statement 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720A82-5EA1-0B4A-691F-588F52C4A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902" y="1699070"/>
            <a:ext cx="3679381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solidFill>
                  <a:schemeClr val="tx2"/>
                </a:solidFill>
              </a:rPr>
              <a:t>C++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8097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03674-F746-9778-D6F4-270117A7D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C4ED-465C-C28D-16A3-122BECE4D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Contoh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620F3C-A010-F98C-27C8-DA78CAB6B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77" y="1494580"/>
            <a:ext cx="3679381" cy="3181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r>
              <a:rPr lang="id-ID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PROGRAM</a:t>
            </a:r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AE6F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Test_if</a:t>
            </a:r>
            <a:endParaRPr lang="id-ID" sz="1600" i="1" dirty="0">
              <a:solidFill>
                <a:srgbClr val="AE6FCC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d-ID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DEKLARASI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 : </a:t>
            </a:r>
            <a:r>
              <a:rPr lang="id-ID" sz="1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d-ID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ALGORITMA</a:t>
            </a:r>
          </a:p>
          <a:p>
            <a:pPr marL="342900" indent="-342900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x </a:t>
            </a:r>
            <a:r>
              <a:rPr lang="id-ID" sz="1600" dirty="0"/>
              <a:t>←</a:t>
            </a:r>
            <a:r>
              <a:rPr lang="en-US" sz="1600" dirty="0"/>
              <a:t> 90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id-ID" sz="1600" b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id-ID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id-ID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80</a:t>
            </a:r>
            <a:r>
              <a:rPr lang="id-ID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d-ID" sz="1600" b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endParaRPr lang="id-ID" sz="1600" i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id-ID" sz="1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write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(“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Lulus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”) </a:t>
            </a:r>
            <a:endParaRPr lang="en-US" sz="1600" i="1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id-ID" sz="1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write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(“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Tidak lulus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  <a:endParaRPr lang="en-US" sz="16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endParaRPr lang="id-ID" sz="16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3F068-1F2A-1C71-3C3F-92F79B8D5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77" y="1208826"/>
            <a:ext cx="3679381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>
                <a:solidFill>
                  <a:schemeClr val="tx2"/>
                </a:solidFill>
              </a:rPr>
              <a:t>Pseudocode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B6342E-F38D-EBD9-E4FB-8E8E0BF81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9165" y="1494580"/>
            <a:ext cx="3679381" cy="3181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main()</a:t>
            </a:r>
            <a:endParaRPr lang="id-ID" sz="1600" i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x;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b="1" dirty="0">
              <a:solidFill>
                <a:schemeClr val="accent6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x = 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90</a:t>
            </a:r>
            <a:r>
              <a:rPr lang="en-US" sz="1600" dirty="0"/>
              <a:t>;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id-ID" sz="1600" b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id-ID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id-ID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id-ID" sz="1600" i="1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Lulus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42900" indent="-342900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pPr marL="342900" indent="-342900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   </a:t>
            </a:r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Tidak lulus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return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42900" indent="-342900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1600" i="1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BE4078-8073-6A76-BA1A-15116A5A2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9165" y="1208826"/>
            <a:ext cx="3679381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solidFill>
                  <a:schemeClr val="tx2"/>
                </a:solidFill>
              </a:rPr>
              <a:t>C++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6010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820CD-09A3-812C-2BE1-27BE37E8D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E426-56EB-3D3D-A281-552D8921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br>
              <a:rPr lang="en-US" dirty="0"/>
            </a:br>
            <a:r>
              <a:rPr lang="en-US" dirty="0"/>
              <a:t>IF – ELSE – IF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85542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5EBCF-A138-EDC0-E0F0-71DDCC492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E0FC3-F02A-3715-6370-0CD3FFAF2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Definisi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379F7-E6C6-EA47-9A28-C8B2C410A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514" y="1946860"/>
            <a:ext cx="4181700" cy="1246792"/>
          </a:xfrm>
        </p:spPr>
        <p:txBody>
          <a:bodyPr>
            <a:normAutofit/>
          </a:bodyPr>
          <a:lstStyle/>
          <a:p>
            <a:pPr marL="152400" indent="0">
              <a:buNone/>
            </a:pPr>
            <a:r>
              <a:rPr lang="en-US" sz="1400" dirty="0" err="1"/>
              <a:t>Struktur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B050"/>
                </a:solidFill>
              </a:rPr>
              <a:t>IF</a:t>
            </a:r>
            <a:r>
              <a:rPr lang="en-US" sz="1400" dirty="0"/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cabang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/>
              <a:t>kondisi </a:t>
            </a:r>
            <a:r>
              <a:rPr lang="en-US" sz="1400" dirty="0">
                <a:solidFill>
                  <a:srgbClr val="00B050"/>
                </a:solidFill>
              </a:rPr>
              <a:t>ELSE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struktur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B050"/>
                </a:solidFill>
              </a:rPr>
              <a:t>IF – ELSE </a:t>
            </a:r>
            <a:r>
              <a:rPr lang="en-US" sz="1400" dirty="0"/>
              <a:t>sebelumnya.</a:t>
            </a:r>
            <a:endParaRPr lang="en-ID" sz="1400" dirty="0">
              <a:solidFill>
                <a:schemeClr val="accent5"/>
              </a:solidFill>
            </a:endParaRPr>
          </a:p>
        </p:txBody>
      </p: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74D8F47B-C4B4-383E-2DCA-AF037757DFCA}"/>
              </a:ext>
            </a:extLst>
          </p:cNvPr>
          <p:cNvSpPr/>
          <p:nvPr/>
        </p:nvSpPr>
        <p:spPr>
          <a:xfrm>
            <a:off x="5249693" y="1849567"/>
            <a:ext cx="1456738" cy="642942"/>
          </a:xfrm>
          <a:prstGeom prst="flowChartDecision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kondisi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B4AFA74A-CDF5-FA15-C8A6-17D758CCA1E3}"/>
              </a:ext>
            </a:extLst>
          </p:cNvPr>
          <p:cNvSpPr/>
          <p:nvPr/>
        </p:nvSpPr>
        <p:spPr>
          <a:xfrm>
            <a:off x="4234001" y="2614887"/>
            <a:ext cx="1159098" cy="417473"/>
          </a:xfrm>
          <a:prstGeom prst="flowChartProcess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statement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C65D436-485C-C2A4-1AC8-F0A03B9B71BE}"/>
              </a:ext>
            </a:extLst>
          </p:cNvPr>
          <p:cNvSpPr/>
          <p:nvPr/>
        </p:nvSpPr>
        <p:spPr>
          <a:xfrm>
            <a:off x="5978062" y="1379169"/>
            <a:ext cx="45719" cy="470398"/>
          </a:xfrm>
          <a:custGeom>
            <a:avLst/>
            <a:gdLst>
              <a:gd name="connsiteX0" fmla="*/ 0 w 0"/>
              <a:gd name="connsiteY0" fmla="*/ 0 h 991673"/>
              <a:gd name="connsiteX1" fmla="*/ 0 w 0"/>
              <a:gd name="connsiteY1" fmla="*/ 991673 h 99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91673">
                <a:moveTo>
                  <a:pt x="0" y="0"/>
                </a:moveTo>
                <a:lnTo>
                  <a:pt x="0" y="991673"/>
                </a:lnTo>
              </a:path>
            </a:pathLst>
          </a:cu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579CD39-F0AA-87E2-2413-6B9149AC1739}"/>
              </a:ext>
            </a:extLst>
          </p:cNvPr>
          <p:cNvSpPr/>
          <p:nvPr/>
        </p:nvSpPr>
        <p:spPr>
          <a:xfrm>
            <a:off x="4813551" y="2180078"/>
            <a:ext cx="436142" cy="417473"/>
          </a:xfrm>
          <a:custGeom>
            <a:avLst/>
            <a:gdLst>
              <a:gd name="connsiteX0" fmla="*/ 1159098 w 1159098"/>
              <a:gd name="connsiteY0" fmla="*/ 0 h 682580"/>
              <a:gd name="connsiteX1" fmla="*/ 0 w 1159098"/>
              <a:gd name="connsiteY1" fmla="*/ 0 h 682580"/>
              <a:gd name="connsiteX2" fmla="*/ 0 w 1159098"/>
              <a:gd name="connsiteY2" fmla="*/ 682580 h 68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9098" h="682580">
                <a:moveTo>
                  <a:pt x="1159098" y="0"/>
                </a:moveTo>
                <a:lnTo>
                  <a:pt x="0" y="0"/>
                </a:lnTo>
                <a:lnTo>
                  <a:pt x="0" y="682580"/>
                </a:lnTo>
              </a:path>
            </a:pathLst>
          </a:cu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FD2F22BF-B6F8-0038-14CA-48B67FDA5B64}"/>
              </a:ext>
            </a:extLst>
          </p:cNvPr>
          <p:cNvSpPr/>
          <p:nvPr/>
        </p:nvSpPr>
        <p:spPr>
          <a:xfrm flipV="1">
            <a:off x="5919287" y="3717176"/>
            <a:ext cx="1223285" cy="399706"/>
          </a:xfrm>
          <a:custGeom>
            <a:avLst/>
            <a:gdLst>
              <a:gd name="connsiteX0" fmla="*/ 1159098 w 1159098"/>
              <a:gd name="connsiteY0" fmla="*/ 0 h 682580"/>
              <a:gd name="connsiteX1" fmla="*/ 0 w 1159098"/>
              <a:gd name="connsiteY1" fmla="*/ 0 h 682580"/>
              <a:gd name="connsiteX2" fmla="*/ 0 w 1159098"/>
              <a:gd name="connsiteY2" fmla="*/ 682580 h 68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9098" h="682580">
                <a:moveTo>
                  <a:pt x="1159098" y="0"/>
                </a:moveTo>
                <a:lnTo>
                  <a:pt x="0" y="0"/>
                </a:lnTo>
                <a:lnTo>
                  <a:pt x="0" y="682580"/>
                </a:lnTo>
              </a:path>
            </a:pathLst>
          </a:custGeom>
          <a:ln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0AEB4ED-96DC-021D-0DFF-717800BE03E7}"/>
              </a:ext>
            </a:extLst>
          </p:cNvPr>
          <p:cNvSpPr/>
          <p:nvPr/>
        </p:nvSpPr>
        <p:spPr>
          <a:xfrm>
            <a:off x="4242842" y="1858909"/>
            <a:ext cx="1214446" cy="28575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true</a:t>
            </a: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041671E4-4EDE-3E84-A580-DE2E6D948DC1}"/>
              </a:ext>
            </a:extLst>
          </p:cNvPr>
          <p:cNvSpPr/>
          <p:nvPr/>
        </p:nvSpPr>
        <p:spPr>
          <a:xfrm flipH="1">
            <a:off x="7096850" y="4116882"/>
            <a:ext cx="45719" cy="576928"/>
          </a:xfrm>
          <a:custGeom>
            <a:avLst/>
            <a:gdLst>
              <a:gd name="connsiteX0" fmla="*/ 0 w 0"/>
              <a:gd name="connsiteY0" fmla="*/ 0 h 991673"/>
              <a:gd name="connsiteX1" fmla="*/ 0 w 0"/>
              <a:gd name="connsiteY1" fmla="*/ 991673 h 99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91673">
                <a:moveTo>
                  <a:pt x="0" y="0"/>
                </a:moveTo>
                <a:lnTo>
                  <a:pt x="0" y="991673"/>
                </a:lnTo>
              </a:path>
            </a:pathLst>
          </a:cu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C23C6129-97FB-4B8C-685A-F762FFA88FDB}"/>
              </a:ext>
            </a:extLst>
          </p:cNvPr>
          <p:cNvSpPr/>
          <p:nvPr/>
        </p:nvSpPr>
        <p:spPr>
          <a:xfrm>
            <a:off x="5339738" y="3295417"/>
            <a:ext cx="1159098" cy="417473"/>
          </a:xfrm>
          <a:prstGeom prst="flowChartProcess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statement</a:t>
            </a: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B34E295F-F325-4205-177F-05B2DEB1069F}"/>
              </a:ext>
            </a:extLst>
          </p:cNvPr>
          <p:cNvSpPr/>
          <p:nvPr/>
        </p:nvSpPr>
        <p:spPr>
          <a:xfrm flipH="1">
            <a:off x="6706431" y="2171038"/>
            <a:ext cx="436141" cy="417473"/>
          </a:xfrm>
          <a:custGeom>
            <a:avLst/>
            <a:gdLst>
              <a:gd name="connsiteX0" fmla="*/ 1159098 w 1159098"/>
              <a:gd name="connsiteY0" fmla="*/ 0 h 682580"/>
              <a:gd name="connsiteX1" fmla="*/ 0 w 1159098"/>
              <a:gd name="connsiteY1" fmla="*/ 0 h 682580"/>
              <a:gd name="connsiteX2" fmla="*/ 0 w 1159098"/>
              <a:gd name="connsiteY2" fmla="*/ 682580 h 68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9098" h="682580">
                <a:moveTo>
                  <a:pt x="1159098" y="0"/>
                </a:moveTo>
                <a:lnTo>
                  <a:pt x="0" y="0"/>
                </a:lnTo>
                <a:lnTo>
                  <a:pt x="0" y="682580"/>
                </a:lnTo>
              </a:path>
            </a:pathLst>
          </a:cu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50CBCE23-A04D-6D96-0EE1-3F30B8203ABE}"/>
              </a:ext>
            </a:extLst>
          </p:cNvPr>
          <p:cNvSpPr/>
          <p:nvPr/>
        </p:nvSpPr>
        <p:spPr>
          <a:xfrm>
            <a:off x="6498836" y="1872396"/>
            <a:ext cx="1214446" cy="28575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false</a:t>
            </a:r>
            <a:endParaRPr lang="id-ID" sz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413F1799-B773-418E-079A-A1F6E86D70C1}"/>
              </a:ext>
            </a:extLst>
          </p:cNvPr>
          <p:cNvSpPr/>
          <p:nvPr/>
        </p:nvSpPr>
        <p:spPr>
          <a:xfrm>
            <a:off x="6414203" y="2571750"/>
            <a:ext cx="1456738" cy="642942"/>
          </a:xfrm>
          <a:prstGeom prst="flowChartDecision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kondisi</a:t>
            </a: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D0BDA67B-784F-0951-21BA-E97F9B025248}"/>
              </a:ext>
            </a:extLst>
          </p:cNvPr>
          <p:cNvSpPr/>
          <p:nvPr/>
        </p:nvSpPr>
        <p:spPr>
          <a:xfrm>
            <a:off x="5946256" y="2891425"/>
            <a:ext cx="436142" cy="417473"/>
          </a:xfrm>
          <a:custGeom>
            <a:avLst/>
            <a:gdLst>
              <a:gd name="connsiteX0" fmla="*/ 1159098 w 1159098"/>
              <a:gd name="connsiteY0" fmla="*/ 0 h 682580"/>
              <a:gd name="connsiteX1" fmla="*/ 0 w 1159098"/>
              <a:gd name="connsiteY1" fmla="*/ 0 h 682580"/>
              <a:gd name="connsiteX2" fmla="*/ 0 w 1159098"/>
              <a:gd name="connsiteY2" fmla="*/ 682580 h 68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9098" h="682580">
                <a:moveTo>
                  <a:pt x="1159098" y="0"/>
                </a:moveTo>
                <a:lnTo>
                  <a:pt x="0" y="0"/>
                </a:lnTo>
                <a:lnTo>
                  <a:pt x="0" y="682580"/>
                </a:lnTo>
              </a:path>
            </a:pathLst>
          </a:cu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A9707DE0-18EC-06B6-3E7A-EE4B884E0717}"/>
              </a:ext>
            </a:extLst>
          </p:cNvPr>
          <p:cNvSpPr/>
          <p:nvPr/>
        </p:nvSpPr>
        <p:spPr>
          <a:xfrm>
            <a:off x="5375547" y="2570256"/>
            <a:ext cx="1214446" cy="28575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true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8D155726-033E-B47D-87A5-C945F6D7370B}"/>
              </a:ext>
            </a:extLst>
          </p:cNvPr>
          <p:cNvSpPr/>
          <p:nvPr/>
        </p:nvSpPr>
        <p:spPr>
          <a:xfrm>
            <a:off x="7627903" y="2588511"/>
            <a:ext cx="1214446" cy="28575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false</a:t>
            </a:r>
            <a:endParaRPr lang="id-ID" sz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E6E5BABC-9CC9-2710-5BB0-25EAD0CEA5CE}"/>
              </a:ext>
            </a:extLst>
          </p:cNvPr>
          <p:cNvSpPr/>
          <p:nvPr/>
        </p:nvSpPr>
        <p:spPr>
          <a:xfrm>
            <a:off x="7724142" y="3304079"/>
            <a:ext cx="1159098" cy="417473"/>
          </a:xfrm>
          <a:prstGeom prst="flowChartProcess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statement</a:t>
            </a:r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601C4624-318A-5937-3CD0-DCA86ECEF8DD}"/>
              </a:ext>
            </a:extLst>
          </p:cNvPr>
          <p:cNvSpPr/>
          <p:nvPr/>
        </p:nvSpPr>
        <p:spPr>
          <a:xfrm flipH="1">
            <a:off x="7867550" y="2891425"/>
            <a:ext cx="436141" cy="417473"/>
          </a:xfrm>
          <a:custGeom>
            <a:avLst/>
            <a:gdLst>
              <a:gd name="connsiteX0" fmla="*/ 1159098 w 1159098"/>
              <a:gd name="connsiteY0" fmla="*/ 0 h 682580"/>
              <a:gd name="connsiteX1" fmla="*/ 0 w 1159098"/>
              <a:gd name="connsiteY1" fmla="*/ 0 h 682580"/>
              <a:gd name="connsiteX2" fmla="*/ 0 w 1159098"/>
              <a:gd name="connsiteY2" fmla="*/ 682580 h 68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9098" h="682580">
                <a:moveTo>
                  <a:pt x="1159098" y="0"/>
                </a:moveTo>
                <a:lnTo>
                  <a:pt x="0" y="0"/>
                </a:lnTo>
                <a:lnTo>
                  <a:pt x="0" y="682580"/>
                </a:lnTo>
              </a:path>
            </a:pathLst>
          </a:cu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6FB73CE6-8D49-E837-9987-3603C4C82305}"/>
              </a:ext>
            </a:extLst>
          </p:cNvPr>
          <p:cNvSpPr/>
          <p:nvPr/>
        </p:nvSpPr>
        <p:spPr>
          <a:xfrm flipH="1" flipV="1">
            <a:off x="7142570" y="3738714"/>
            <a:ext cx="1185449" cy="378168"/>
          </a:xfrm>
          <a:custGeom>
            <a:avLst/>
            <a:gdLst>
              <a:gd name="connsiteX0" fmla="*/ 1159098 w 1159098"/>
              <a:gd name="connsiteY0" fmla="*/ 0 h 682580"/>
              <a:gd name="connsiteX1" fmla="*/ 0 w 1159098"/>
              <a:gd name="connsiteY1" fmla="*/ 0 h 682580"/>
              <a:gd name="connsiteX2" fmla="*/ 0 w 1159098"/>
              <a:gd name="connsiteY2" fmla="*/ 682580 h 68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9098" h="682580">
                <a:moveTo>
                  <a:pt x="1159098" y="0"/>
                </a:moveTo>
                <a:lnTo>
                  <a:pt x="0" y="0"/>
                </a:lnTo>
                <a:lnTo>
                  <a:pt x="0" y="682580"/>
                </a:lnTo>
              </a:path>
            </a:pathLst>
          </a:custGeom>
          <a:ln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66744B45-F0A2-403B-7562-BCEAB89267FD}"/>
              </a:ext>
            </a:extLst>
          </p:cNvPr>
          <p:cNvSpPr/>
          <p:nvPr/>
        </p:nvSpPr>
        <p:spPr>
          <a:xfrm flipV="1">
            <a:off x="4800496" y="3036646"/>
            <a:ext cx="2342074" cy="1476526"/>
          </a:xfrm>
          <a:custGeom>
            <a:avLst/>
            <a:gdLst>
              <a:gd name="connsiteX0" fmla="*/ 1159098 w 1159098"/>
              <a:gd name="connsiteY0" fmla="*/ 0 h 682580"/>
              <a:gd name="connsiteX1" fmla="*/ 0 w 1159098"/>
              <a:gd name="connsiteY1" fmla="*/ 0 h 682580"/>
              <a:gd name="connsiteX2" fmla="*/ 0 w 1159098"/>
              <a:gd name="connsiteY2" fmla="*/ 682580 h 68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9098" h="682580">
                <a:moveTo>
                  <a:pt x="1159098" y="0"/>
                </a:moveTo>
                <a:lnTo>
                  <a:pt x="0" y="0"/>
                </a:lnTo>
                <a:lnTo>
                  <a:pt x="0" y="682580"/>
                </a:lnTo>
              </a:path>
            </a:pathLst>
          </a:custGeom>
          <a:ln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5053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7A389-EE68-794B-34F6-A6A317D95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357DD-FF60-08DD-017F-EFA38B6B6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Kode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DA0321-7B7F-85C7-6A95-821CF0A8E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14" y="1984825"/>
            <a:ext cx="3679381" cy="2661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i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kondisi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i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statement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else if </a:t>
            </a:r>
            <a:r>
              <a:rPr lang="en-US" sz="1600" i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kondisi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then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i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statement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i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statement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B56848-1491-FCF0-A7B3-5ED6D779D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14" y="1699070"/>
            <a:ext cx="3679381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>
                <a:solidFill>
                  <a:schemeClr val="tx2"/>
                </a:solidFill>
              </a:rPr>
              <a:t>Pseudocode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EB012A-E426-F6C6-4391-9A9BEAD8B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902" y="1984824"/>
            <a:ext cx="3679381" cy="26615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 fontScale="92500" lnSpcReduction="20000"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i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kondisi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i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statement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else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i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kondisi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statement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statement 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332EBA-C781-626A-6F01-84C35688E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902" y="1699070"/>
            <a:ext cx="3679381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solidFill>
                  <a:schemeClr val="tx2"/>
                </a:solidFill>
              </a:rPr>
              <a:t>C++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0084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22338-F1B1-37B0-AA86-5711F2C9A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21F14-997B-D648-61F3-25994F8C1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Contoh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F88C14-8FAC-AF20-4195-3D9C2A14B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77" y="1494580"/>
            <a:ext cx="3679381" cy="3181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 lnSpcReduction="10000"/>
          </a:bodyPr>
          <a:lstStyle/>
          <a:p>
            <a:r>
              <a:rPr lang="id-ID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PROGRAM</a:t>
            </a:r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AE6F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Test_if</a:t>
            </a:r>
            <a:endParaRPr lang="id-ID" sz="1600" i="1" dirty="0">
              <a:solidFill>
                <a:srgbClr val="AE6FCC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d-ID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DEKLARASI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 : </a:t>
            </a:r>
            <a:r>
              <a:rPr lang="id-ID" sz="1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d-ID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ALGORITMA</a:t>
            </a:r>
          </a:p>
          <a:p>
            <a:pPr marL="342900" indent="-342900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x </a:t>
            </a:r>
            <a:r>
              <a:rPr lang="id-ID" sz="1600" dirty="0"/>
              <a:t>←</a:t>
            </a:r>
            <a:r>
              <a:rPr lang="en-US" sz="1600" dirty="0"/>
              <a:t> 90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id-ID" sz="1600" b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id-ID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id-ID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90</a:t>
            </a:r>
            <a:r>
              <a:rPr lang="id-ID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d-ID" sz="1600" b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endParaRPr lang="id-ID" sz="1600" i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id-ID" sz="1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write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(“</a:t>
            </a:r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Sempurna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”) </a:t>
            </a:r>
            <a:endParaRPr lang="en-US" sz="1600" i="1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 if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 &gt; 55 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id-ID" sz="1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write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(“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Bagus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id-ID" sz="1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write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(“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Jelek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”)</a:t>
            </a:r>
            <a:endParaRPr lang="en-US" sz="16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endParaRPr lang="id-ID" sz="16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A42C93-2EEA-5050-7FF4-43C086EC2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77" y="1208826"/>
            <a:ext cx="3679381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>
                <a:solidFill>
                  <a:schemeClr val="tx2"/>
                </a:solidFill>
              </a:rPr>
              <a:t>Pseudocode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7EEDEE-0052-D8EB-7D71-9035DCAB2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9165" y="1494580"/>
            <a:ext cx="3679381" cy="3181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 lnSpcReduction="10000"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main()</a:t>
            </a:r>
            <a:endParaRPr lang="id-ID" sz="1600" i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x;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b="1" dirty="0">
              <a:solidFill>
                <a:schemeClr val="accent6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x = 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90</a:t>
            </a:r>
            <a:r>
              <a:rPr lang="en-US" sz="1600" dirty="0"/>
              <a:t>;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id-ID" sz="1600" b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id-ID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id-ID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id-ID" sz="1600" i="1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Lulus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42900" indent="-342900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else if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 &gt; 55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342900" indent="-342900"/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&lt;&lt; “Bagus”;</a:t>
            </a:r>
          </a:p>
          <a:p>
            <a:pPr marL="342900" indent="-342900"/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pPr marL="342900" indent="-342900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   </a:t>
            </a:r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Jelek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return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42900" indent="-342900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1600" i="1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FEB922-6800-FD32-CC48-C7C4A7CD4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9165" y="1208826"/>
            <a:ext cx="3679381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solidFill>
                  <a:schemeClr val="tx2"/>
                </a:solidFill>
              </a:rPr>
              <a:t>C++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7838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5E75C-4C30-EDC1-32DB-D2F2DADC0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D291-1B78-5C84-8A40-4656B293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br>
              <a:rPr lang="en-US" dirty="0"/>
            </a:br>
            <a:r>
              <a:rPr lang="en-US" dirty="0"/>
              <a:t>SWITCH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44826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7406B-B0B6-0705-4C84-B50898AFF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C27E1-43CC-C57E-E28E-302AACC7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Definisi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C1239-7BE2-C69F-410F-873C5F869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514" y="1946859"/>
            <a:ext cx="4181700" cy="1747911"/>
          </a:xfrm>
        </p:spPr>
        <p:txBody>
          <a:bodyPr>
            <a:normAutofit/>
          </a:bodyPr>
          <a:lstStyle/>
          <a:p>
            <a:pPr marL="152400" indent="0">
              <a:buNone/>
            </a:pPr>
            <a:r>
              <a:rPr lang="en-US" dirty="0" err="1"/>
              <a:t>Memutuskan</a:t>
            </a:r>
            <a:r>
              <a:rPr lang="en-US" dirty="0"/>
              <a:t> </a:t>
            </a:r>
            <a:r>
              <a:rPr lang="en-US" dirty="0" err="1"/>
              <a:t>mengeksekusi</a:t>
            </a:r>
            <a:r>
              <a:rPr lang="en-US" dirty="0"/>
              <a:t> 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statement</a:t>
            </a:r>
            <a:r>
              <a:rPr lang="en-US" dirty="0"/>
              <a:t> pada </a:t>
            </a:r>
            <a:r>
              <a:rPr lang="en-US" dirty="0">
                <a:solidFill>
                  <a:srgbClr val="00B0F0"/>
                </a:solidFill>
              </a:rPr>
              <a:t>pilihan</a:t>
            </a:r>
            <a:r>
              <a:rPr lang="en-US" dirty="0"/>
              <a:t> atau </a:t>
            </a:r>
            <a:r>
              <a:rPr lang="en-US" dirty="0">
                <a:solidFill>
                  <a:srgbClr val="00B0F0"/>
                </a:solidFill>
              </a:rPr>
              <a:t>kondisi</a:t>
            </a:r>
            <a:r>
              <a:rPr lang="en-US" dirty="0"/>
              <a:t> yang </a:t>
            </a:r>
            <a:r>
              <a:rPr lang="en-US" dirty="0" err="1"/>
              <a:t>terpenuhi</a:t>
            </a:r>
            <a:r>
              <a:rPr lang="en-US" dirty="0"/>
              <a:t>. </a:t>
            </a:r>
          </a:p>
          <a:p>
            <a:pPr marL="152400" indent="0">
              <a:buNone/>
            </a:pPr>
            <a:endParaRPr lang="en-US" dirty="0">
              <a:solidFill>
                <a:schemeClr val="accent5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Mirip </a:t>
            </a:r>
            <a:r>
              <a:rPr lang="en-US" dirty="0" err="1">
                <a:solidFill>
                  <a:schemeClr val="tx1"/>
                </a:solidFill>
              </a:rPr>
              <a:t>struktur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accent5"/>
                </a:solidFill>
              </a:rPr>
              <a:t>IF – ELSE – IF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Catatan: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default</a:t>
            </a:r>
            <a:r>
              <a:rPr lang="en-US" dirty="0"/>
              <a:t> dan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break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opsional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6C9A73-7EF4-3492-466C-3D7616FA2C73}"/>
              </a:ext>
            </a:extLst>
          </p:cNvPr>
          <p:cNvGrpSpPr/>
          <p:nvPr/>
        </p:nvGrpSpPr>
        <p:grpSpPr>
          <a:xfrm>
            <a:off x="4060780" y="1134075"/>
            <a:ext cx="4845328" cy="3268950"/>
            <a:chOff x="3019999" y="1298836"/>
            <a:chExt cx="6715172" cy="4357718"/>
          </a:xfrm>
        </p:grpSpPr>
        <p:sp>
          <p:nvSpPr>
            <p:cNvPr id="23" name="Flowchart: Decision 22">
              <a:extLst>
                <a:ext uri="{FF2B5EF4-FFF2-40B4-BE49-F238E27FC236}">
                  <a16:creationId xmlns:a16="http://schemas.microsoft.com/office/drawing/2014/main" id="{EC97BD43-B687-263C-0D88-5ED2189CD718}"/>
                </a:ext>
              </a:extLst>
            </p:cNvPr>
            <p:cNvSpPr/>
            <p:nvPr/>
          </p:nvSpPr>
          <p:spPr>
            <a:xfrm>
              <a:off x="3019999" y="1798902"/>
              <a:ext cx="1857388" cy="428628"/>
            </a:xfrm>
            <a:prstGeom prst="flowChartDecision">
              <a:avLst/>
            </a:prstGeom>
            <a:solidFill>
              <a:schemeClr val="accent1">
                <a:lumMod val="60000"/>
                <a:lumOff val="40000"/>
                <a:alpha val="38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d-ID" sz="1000" dirty="0">
                  <a:solidFill>
                    <a:schemeClr val="accent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selektor</a:t>
              </a:r>
            </a:p>
          </p:txBody>
        </p:sp>
        <p:sp>
          <p:nvSpPr>
            <p:cNvPr id="24" name="Flowchart: Process 23">
              <a:extLst>
                <a:ext uri="{FF2B5EF4-FFF2-40B4-BE49-F238E27FC236}">
                  <a16:creationId xmlns:a16="http://schemas.microsoft.com/office/drawing/2014/main" id="{452ACC59-C776-AD03-67B9-4851CE1EDDD5}"/>
                </a:ext>
              </a:extLst>
            </p:cNvPr>
            <p:cNvSpPr/>
            <p:nvPr/>
          </p:nvSpPr>
          <p:spPr>
            <a:xfrm>
              <a:off x="5734643" y="1798902"/>
              <a:ext cx="1571636" cy="357190"/>
            </a:xfrm>
            <a:prstGeom prst="flowChartProcess">
              <a:avLst/>
            </a:prstGeom>
            <a:solidFill>
              <a:schemeClr val="accent1">
                <a:lumMod val="60000"/>
                <a:lumOff val="40000"/>
                <a:alpha val="38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d-ID" sz="1000" dirty="0">
                  <a:solidFill>
                    <a:schemeClr val="accent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statement</a:t>
              </a:r>
            </a:p>
          </p:txBody>
        </p:sp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3CEA9BE1-91F0-A34B-3C8E-85B52662203A}"/>
                </a:ext>
              </a:extLst>
            </p:cNvPr>
            <p:cNvSpPr/>
            <p:nvPr/>
          </p:nvSpPr>
          <p:spPr>
            <a:xfrm>
              <a:off x="4663073" y="1727464"/>
              <a:ext cx="1214446" cy="285752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000" dirty="0">
                  <a:solidFill>
                    <a:srgbClr val="00B0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true</a:t>
              </a:r>
            </a:p>
          </p:txBody>
        </p:sp>
        <p:sp>
          <p:nvSpPr>
            <p:cNvPr id="26" name="Flowchart: Process 25">
              <a:extLst>
                <a:ext uri="{FF2B5EF4-FFF2-40B4-BE49-F238E27FC236}">
                  <a16:creationId xmlns:a16="http://schemas.microsoft.com/office/drawing/2014/main" id="{59DA768E-2234-B641-BD85-4FA1BB4844F5}"/>
                </a:ext>
              </a:extLst>
            </p:cNvPr>
            <p:cNvSpPr/>
            <p:nvPr/>
          </p:nvSpPr>
          <p:spPr>
            <a:xfrm>
              <a:off x="3877255" y="2298968"/>
              <a:ext cx="857256" cy="285752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000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false</a:t>
              </a:r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2C548C16-2F0E-B5D9-D981-55750FF24146}"/>
                </a:ext>
              </a:extLst>
            </p:cNvPr>
            <p:cNvSpPr/>
            <p:nvPr/>
          </p:nvSpPr>
          <p:spPr>
            <a:xfrm>
              <a:off x="3948693" y="2227530"/>
              <a:ext cx="71438" cy="500066"/>
            </a:xfrm>
            <a:custGeom>
              <a:avLst/>
              <a:gdLst>
                <a:gd name="connsiteX0" fmla="*/ 0 w 0"/>
                <a:gd name="connsiteY0" fmla="*/ 0 h 991673"/>
                <a:gd name="connsiteX1" fmla="*/ 0 w 0"/>
                <a:gd name="connsiteY1" fmla="*/ 991673 h 99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91673">
                  <a:moveTo>
                    <a:pt x="0" y="0"/>
                  </a:moveTo>
                  <a:lnTo>
                    <a:pt x="0" y="991673"/>
                  </a:lnTo>
                </a:path>
              </a:pathLst>
            </a:custGeom>
            <a:ln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6CF17F73-E00C-8AC7-DA59-B0B853AE8D7B}"/>
                </a:ext>
              </a:extLst>
            </p:cNvPr>
            <p:cNvSpPr/>
            <p:nvPr/>
          </p:nvSpPr>
          <p:spPr>
            <a:xfrm>
              <a:off x="8185938" y="1798902"/>
              <a:ext cx="1062046" cy="357190"/>
            </a:xfrm>
            <a:prstGeom prst="flowChartProcess">
              <a:avLst/>
            </a:prstGeom>
            <a:solidFill>
              <a:schemeClr val="accent1">
                <a:lumMod val="60000"/>
                <a:lumOff val="40000"/>
                <a:alpha val="38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accent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</a:t>
              </a:r>
              <a:r>
                <a:rPr lang="id-ID" sz="1000" dirty="0">
                  <a:solidFill>
                    <a:schemeClr val="accent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reak</a:t>
              </a:r>
              <a:r>
                <a:rPr lang="en-US" sz="1000" dirty="0">
                  <a:solidFill>
                    <a:schemeClr val="accent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🚫</a:t>
              </a:r>
              <a:endParaRPr lang="id-ID" sz="1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F109D6F8-CD20-1EFE-8C0C-07B6541BE6BC}"/>
                </a:ext>
              </a:extLst>
            </p:cNvPr>
            <p:cNvSpPr/>
            <p:nvPr/>
          </p:nvSpPr>
          <p:spPr>
            <a:xfrm>
              <a:off x="4856876" y="2014830"/>
              <a:ext cx="875764" cy="0"/>
            </a:xfrm>
            <a:custGeom>
              <a:avLst/>
              <a:gdLst>
                <a:gd name="connsiteX0" fmla="*/ 0 w 875764"/>
                <a:gd name="connsiteY0" fmla="*/ 0 h 0"/>
                <a:gd name="connsiteX1" fmla="*/ 875764 w 87576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5764">
                  <a:moveTo>
                    <a:pt x="0" y="0"/>
                  </a:moveTo>
                  <a:lnTo>
                    <a:pt x="875764" y="0"/>
                  </a:lnTo>
                </a:path>
              </a:pathLst>
            </a:custGeom>
            <a:ln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64323B86-A62F-618B-4CF1-9C4F38975C7D}"/>
                </a:ext>
              </a:extLst>
            </p:cNvPr>
            <p:cNvSpPr/>
            <p:nvPr/>
          </p:nvSpPr>
          <p:spPr>
            <a:xfrm>
              <a:off x="7320572" y="2013216"/>
              <a:ext cx="875764" cy="0"/>
            </a:xfrm>
            <a:custGeom>
              <a:avLst/>
              <a:gdLst>
                <a:gd name="connsiteX0" fmla="*/ 0 w 875764"/>
                <a:gd name="connsiteY0" fmla="*/ 0 h 0"/>
                <a:gd name="connsiteX1" fmla="*/ 875764 w 87576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5764">
                  <a:moveTo>
                    <a:pt x="0" y="0"/>
                  </a:moveTo>
                  <a:lnTo>
                    <a:pt x="875764" y="0"/>
                  </a:lnTo>
                </a:path>
              </a:pathLst>
            </a:custGeom>
            <a:ln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F2676F27-14BB-2724-8CC8-454FD1ED4A75}"/>
                </a:ext>
              </a:extLst>
            </p:cNvPr>
            <p:cNvSpPr/>
            <p:nvPr/>
          </p:nvSpPr>
          <p:spPr>
            <a:xfrm>
              <a:off x="9262277" y="2013215"/>
              <a:ext cx="472894" cy="45719"/>
            </a:xfrm>
            <a:custGeom>
              <a:avLst/>
              <a:gdLst>
                <a:gd name="connsiteX0" fmla="*/ 0 w 875764"/>
                <a:gd name="connsiteY0" fmla="*/ 0 h 0"/>
                <a:gd name="connsiteX1" fmla="*/ 875764 w 87576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5764">
                  <a:moveTo>
                    <a:pt x="0" y="0"/>
                  </a:moveTo>
                  <a:lnTo>
                    <a:pt x="875764" y="0"/>
                  </a:lnTo>
                </a:path>
              </a:pathLst>
            </a:custGeom>
            <a:ln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Flowchart: Decision 31">
              <a:extLst>
                <a:ext uri="{FF2B5EF4-FFF2-40B4-BE49-F238E27FC236}">
                  <a16:creationId xmlns:a16="http://schemas.microsoft.com/office/drawing/2014/main" id="{019AF240-64B5-D557-3776-84D0D563AC70}"/>
                </a:ext>
              </a:extLst>
            </p:cNvPr>
            <p:cNvSpPr/>
            <p:nvPr/>
          </p:nvSpPr>
          <p:spPr>
            <a:xfrm>
              <a:off x="3019999" y="2727596"/>
              <a:ext cx="1857388" cy="428628"/>
            </a:xfrm>
            <a:prstGeom prst="flowChartDecision">
              <a:avLst/>
            </a:prstGeom>
            <a:solidFill>
              <a:schemeClr val="accent1">
                <a:lumMod val="60000"/>
                <a:lumOff val="40000"/>
                <a:alpha val="38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d-ID" sz="1000" dirty="0">
                  <a:solidFill>
                    <a:schemeClr val="accent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selektor</a:t>
              </a:r>
            </a:p>
          </p:txBody>
        </p:sp>
        <p:sp>
          <p:nvSpPr>
            <p:cNvPr id="33" name="Flowchart: Process 32">
              <a:extLst>
                <a:ext uri="{FF2B5EF4-FFF2-40B4-BE49-F238E27FC236}">
                  <a16:creationId xmlns:a16="http://schemas.microsoft.com/office/drawing/2014/main" id="{3D14C06D-AE47-5A67-ABE2-81A27D7F519C}"/>
                </a:ext>
              </a:extLst>
            </p:cNvPr>
            <p:cNvSpPr/>
            <p:nvPr/>
          </p:nvSpPr>
          <p:spPr>
            <a:xfrm>
              <a:off x="5734643" y="2727596"/>
              <a:ext cx="1571636" cy="357190"/>
            </a:xfrm>
            <a:prstGeom prst="flowChartProcess">
              <a:avLst/>
            </a:prstGeom>
            <a:solidFill>
              <a:schemeClr val="accent1">
                <a:lumMod val="60000"/>
                <a:lumOff val="40000"/>
                <a:alpha val="38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d-ID" sz="1000" dirty="0">
                  <a:solidFill>
                    <a:schemeClr val="accent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statement</a:t>
              </a:r>
            </a:p>
          </p:txBody>
        </p:sp>
        <p:sp>
          <p:nvSpPr>
            <p:cNvPr id="34" name="Flowchart: Process 33">
              <a:extLst>
                <a:ext uri="{FF2B5EF4-FFF2-40B4-BE49-F238E27FC236}">
                  <a16:creationId xmlns:a16="http://schemas.microsoft.com/office/drawing/2014/main" id="{0128EA24-00C8-8287-EB63-66E8FDA7A7CA}"/>
                </a:ext>
              </a:extLst>
            </p:cNvPr>
            <p:cNvSpPr/>
            <p:nvPr/>
          </p:nvSpPr>
          <p:spPr>
            <a:xfrm>
              <a:off x="4663073" y="2656158"/>
              <a:ext cx="1214446" cy="285752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000" dirty="0">
                  <a:solidFill>
                    <a:srgbClr val="00B0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true</a:t>
              </a:r>
            </a:p>
          </p:txBody>
        </p:sp>
        <p:sp>
          <p:nvSpPr>
            <p:cNvPr id="35" name="Flowchart: Process 34">
              <a:extLst>
                <a:ext uri="{FF2B5EF4-FFF2-40B4-BE49-F238E27FC236}">
                  <a16:creationId xmlns:a16="http://schemas.microsoft.com/office/drawing/2014/main" id="{2B861FEE-E7E2-BB72-7980-C3C1B8F0AD39}"/>
                </a:ext>
              </a:extLst>
            </p:cNvPr>
            <p:cNvSpPr/>
            <p:nvPr/>
          </p:nvSpPr>
          <p:spPr>
            <a:xfrm>
              <a:off x="3877255" y="3227662"/>
              <a:ext cx="857256" cy="285752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000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false</a:t>
              </a:r>
            </a:p>
          </p:txBody>
        </p:sp>
        <p:sp>
          <p:nvSpPr>
            <p:cNvPr id="36" name="Freeform 41">
              <a:extLst>
                <a:ext uri="{FF2B5EF4-FFF2-40B4-BE49-F238E27FC236}">
                  <a16:creationId xmlns:a16="http://schemas.microsoft.com/office/drawing/2014/main" id="{5AF9EB8E-D753-5FE4-196A-151C89A49121}"/>
                </a:ext>
              </a:extLst>
            </p:cNvPr>
            <p:cNvSpPr/>
            <p:nvPr/>
          </p:nvSpPr>
          <p:spPr>
            <a:xfrm>
              <a:off x="3948693" y="3156224"/>
              <a:ext cx="71438" cy="500066"/>
            </a:xfrm>
            <a:custGeom>
              <a:avLst/>
              <a:gdLst>
                <a:gd name="connsiteX0" fmla="*/ 0 w 0"/>
                <a:gd name="connsiteY0" fmla="*/ 0 h 991673"/>
                <a:gd name="connsiteX1" fmla="*/ 0 w 0"/>
                <a:gd name="connsiteY1" fmla="*/ 991673 h 99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91673">
                  <a:moveTo>
                    <a:pt x="0" y="0"/>
                  </a:moveTo>
                  <a:lnTo>
                    <a:pt x="0" y="991673"/>
                  </a:lnTo>
                </a:path>
              </a:pathLst>
            </a:custGeom>
            <a:ln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lowchart: Process 36">
              <a:extLst>
                <a:ext uri="{FF2B5EF4-FFF2-40B4-BE49-F238E27FC236}">
                  <a16:creationId xmlns:a16="http://schemas.microsoft.com/office/drawing/2014/main" id="{EFCE9A70-61A7-092B-9DB6-EFEF75FC1EE0}"/>
                </a:ext>
              </a:extLst>
            </p:cNvPr>
            <p:cNvSpPr/>
            <p:nvPr/>
          </p:nvSpPr>
          <p:spPr>
            <a:xfrm>
              <a:off x="8185938" y="2727596"/>
              <a:ext cx="1062046" cy="357190"/>
            </a:xfrm>
            <a:prstGeom prst="flowChartProcess">
              <a:avLst/>
            </a:prstGeom>
            <a:solidFill>
              <a:schemeClr val="accent1">
                <a:lumMod val="60000"/>
                <a:lumOff val="40000"/>
                <a:alpha val="38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accent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</a:t>
              </a:r>
              <a:r>
                <a:rPr lang="id-ID" sz="1000" dirty="0">
                  <a:solidFill>
                    <a:schemeClr val="accent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reak</a:t>
              </a:r>
              <a:r>
                <a:rPr lang="en-US" sz="1000" dirty="0">
                  <a:solidFill>
                    <a:schemeClr val="accent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🚫</a:t>
              </a:r>
              <a:endParaRPr lang="id-ID" sz="1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eform 43">
              <a:extLst>
                <a:ext uri="{FF2B5EF4-FFF2-40B4-BE49-F238E27FC236}">
                  <a16:creationId xmlns:a16="http://schemas.microsoft.com/office/drawing/2014/main" id="{32B90BB8-CD31-F2F2-34D0-B8DDBAB92517}"/>
                </a:ext>
              </a:extLst>
            </p:cNvPr>
            <p:cNvSpPr/>
            <p:nvPr/>
          </p:nvSpPr>
          <p:spPr>
            <a:xfrm>
              <a:off x="4856876" y="2943524"/>
              <a:ext cx="875764" cy="0"/>
            </a:xfrm>
            <a:custGeom>
              <a:avLst/>
              <a:gdLst>
                <a:gd name="connsiteX0" fmla="*/ 0 w 875764"/>
                <a:gd name="connsiteY0" fmla="*/ 0 h 0"/>
                <a:gd name="connsiteX1" fmla="*/ 875764 w 87576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5764">
                  <a:moveTo>
                    <a:pt x="0" y="0"/>
                  </a:moveTo>
                  <a:lnTo>
                    <a:pt x="875764" y="0"/>
                  </a:lnTo>
                </a:path>
              </a:pathLst>
            </a:custGeom>
            <a:ln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eform 44">
              <a:extLst>
                <a:ext uri="{FF2B5EF4-FFF2-40B4-BE49-F238E27FC236}">
                  <a16:creationId xmlns:a16="http://schemas.microsoft.com/office/drawing/2014/main" id="{C53F063B-C07A-B806-631F-FE7EB353012E}"/>
                </a:ext>
              </a:extLst>
            </p:cNvPr>
            <p:cNvSpPr/>
            <p:nvPr/>
          </p:nvSpPr>
          <p:spPr>
            <a:xfrm>
              <a:off x="7320572" y="2941910"/>
              <a:ext cx="875764" cy="0"/>
            </a:xfrm>
            <a:custGeom>
              <a:avLst/>
              <a:gdLst>
                <a:gd name="connsiteX0" fmla="*/ 0 w 875764"/>
                <a:gd name="connsiteY0" fmla="*/ 0 h 0"/>
                <a:gd name="connsiteX1" fmla="*/ 875764 w 87576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5764">
                  <a:moveTo>
                    <a:pt x="0" y="0"/>
                  </a:moveTo>
                  <a:lnTo>
                    <a:pt x="875764" y="0"/>
                  </a:lnTo>
                </a:path>
              </a:pathLst>
            </a:custGeom>
            <a:ln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45">
              <a:extLst>
                <a:ext uri="{FF2B5EF4-FFF2-40B4-BE49-F238E27FC236}">
                  <a16:creationId xmlns:a16="http://schemas.microsoft.com/office/drawing/2014/main" id="{AE7F5919-C148-C7AC-B97F-55C9E00B1E82}"/>
                </a:ext>
              </a:extLst>
            </p:cNvPr>
            <p:cNvSpPr/>
            <p:nvPr/>
          </p:nvSpPr>
          <p:spPr>
            <a:xfrm>
              <a:off x="9262277" y="2941909"/>
              <a:ext cx="472894" cy="45719"/>
            </a:xfrm>
            <a:custGeom>
              <a:avLst/>
              <a:gdLst>
                <a:gd name="connsiteX0" fmla="*/ 0 w 875764"/>
                <a:gd name="connsiteY0" fmla="*/ 0 h 0"/>
                <a:gd name="connsiteX1" fmla="*/ 875764 w 87576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5764">
                  <a:moveTo>
                    <a:pt x="0" y="0"/>
                  </a:moveTo>
                  <a:lnTo>
                    <a:pt x="875764" y="0"/>
                  </a:lnTo>
                </a:path>
              </a:pathLst>
            </a:custGeom>
            <a:ln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1" name="Flowchart: Decision 40">
              <a:extLst>
                <a:ext uri="{FF2B5EF4-FFF2-40B4-BE49-F238E27FC236}">
                  <a16:creationId xmlns:a16="http://schemas.microsoft.com/office/drawing/2014/main" id="{BE2020EF-F0D4-BD53-6232-2D72BBB78B62}"/>
                </a:ext>
              </a:extLst>
            </p:cNvPr>
            <p:cNvSpPr/>
            <p:nvPr/>
          </p:nvSpPr>
          <p:spPr>
            <a:xfrm>
              <a:off x="3019999" y="3656290"/>
              <a:ext cx="1857388" cy="428628"/>
            </a:xfrm>
            <a:prstGeom prst="flowChartDecision">
              <a:avLst/>
            </a:prstGeom>
            <a:solidFill>
              <a:schemeClr val="accent1">
                <a:lumMod val="60000"/>
                <a:lumOff val="40000"/>
                <a:alpha val="38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d-ID" sz="1000" dirty="0">
                  <a:solidFill>
                    <a:schemeClr val="accent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selektor</a:t>
              </a:r>
            </a:p>
          </p:txBody>
        </p:sp>
        <p:sp>
          <p:nvSpPr>
            <p:cNvPr id="42" name="Flowchart: Process 41">
              <a:extLst>
                <a:ext uri="{FF2B5EF4-FFF2-40B4-BE49-F238E27FC236}">
                  <a16:creationId xmlns:a16="http://schemas.microsoft.com/office/drawing/2014/main" id="{1A283434-11F2-A1BC-94CD-F02CE9E067F3}"/>
                </a:ext>
              </a:extLst>
            </p:cNvPr>
            <p:cNvSpPr/>
            <p:nvPr/>
          </p:nvSpPr>
          <p:spPr>
            <a:xfrm>
              <a:off x="5734643" y="3656290"/>
              <a:ext cx="1571636" cy="357190"/>
            </a:xfrm>
            <a:prstGeom prst="flowChartProcess">
              <a:avLst/>
            </a:prstGeom>
            <a:solidFill>
              <a:schemeClr val="accent1">
                <a:lumMod val="60000"/>
                <a:lumOff val="40000"/>
                <a:alpha val="38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d-ID" sz="1000" dirty="0">
                  <a:solidFill>
                    <a:schemeClr val="accent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statement</a:t>
              </a:r>
            </a:p>
          </p:txBody>
        </p:sp>
        <p:sp>
          <p:nvSpPr>
            <p:cNvPr id="43" name="Flowchart: Process 42">
              <a:extLst>
                <a:ext uri="{FF2B5EF4-FFF2-40B4-BE49-F238E27FC236}">
                  <a16:creationId xmlns:a16="http://schemas.microsoft.com/office/drawing/2014/main" id="{0AD91C3F-2664-6B05-93F7-7D4ACC0E75FF}"/>
                </a:ext>
              </a:extLst>
            </p:cNvPr>
            <p:cNvSpPr/>
            <p:nvPr/>
          </p:nvSpPr>
          <p:spPr>
            <a:xfrm>
              <a:off x="4663073" y="3584852"/>
              <a:ext cx="1214446" cy="285752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000" dirty="0">
                  <a:solidFill>
                    <a:srgbClr val="00B0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true</a:t>
              </a:r>
            </a:p>
          </p:txBody>
        </p:sp>
        <p:sp>
          <p:nvSpPr>
            <p:cNvPr id="44" name="Flowchart: Process 43">
              <a:extLst>
                <a:ext uri="{FF2B5EF4-FFF2-40B4-BE49-F238E27FC236}">
                  <a16:creationId xmlns:a16="http://schemas.microsoft.com/office/drawing/2014/main" id="{C1FAAD2B-AC19-C87A-8B62-EBA3ACF1B910}"/>
                </a:ext>
              </a:extLst>
            </p:cNvPr>
            <p:cNvSpPr/>
            <p:nvPr/>
          </p:nvSpPr>
          <p:spPr>
            <a:xfrm>
              <a:off x="3877255" y="4156356"/>
              <a:ext cx="857256" cy="285752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000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false</a:t>
              </a:r>
            </a:p>
          </p:txBody>
        </p:sp>
        <p:sp>
          <p:nvSpPr>
            <p:cNvPr id="45" name="Freeform 50">
              <a:extLst>
                <a:ext uri="{FF2B5EF4-FFF2-40B4-BE49-F238E27FC236}">
                  <a16:creationId xmlns:a16="http://schemas.microsoft.com/office/drawing/2014/main" id="{E808C809-E6F2-05F5-D4D7-3AF39A24B775}"/>
                </a:ext>
              </a:extLst>
            </p:cNvPr>
            <p:cNvSpPr/>
            <p:nvPr/>
          </p:nvSpPr>
          <p:spPr>
            <a:xfrm>
              <a:off x="3948693" y="4084918"/>
              <a:ext cx="71438" cy="500066"/>
            </a:xfrm>
            <a:custGeom>
              <a:avLst/>
              <a:gdLst>
                <a:gd name="connsiteX0" fmla="*/ 0 w 0"/>
                <a:gd name="connsiteY0" fmla="*/ 0 h 991673"/>
                <a:gd name="connsiteX1" fmla="*/ 0 w 0"/>
                <a:gd name="connsiteY1" fmla="*/ 991673 h 99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91673">
                  <a:moveTo>
                    <a:pt x="0" y="0"/>
                  </a:moveTo>
                  <a:lnTo>
                    <a:pt x="0" y="991673"/>
                  </a:lnTo>
                </a:path>
              </a:pathLst>
            </a:custGeom>
            <a:ln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Flowchart: Process 45">
              <a:extLst>
                <a:ext uri="{FF2B5EF4-FFF2-40B4-BE49-F238E27FC236}">
                  <a16:creationId xmlns:a16="http://schemas.microsoft.com/office/drawing/2014/main" id="{55468CFB-26A2-F37F-C1C2-0623FC3BABE7}"/>
                </a:ext>
              </a:extLst>
            </p:cNvPr>
            <p:cNvSpPr/>
            <p:nvPr/>
          </p:nvSpPr>
          <p:spPr>
            <a:xfrm>
              <a:off x="8185938" y="3656290"/>
              <a:ext cx="1062046" cy="357190"/>
            </a:xfrm>
            <a:prstGeom prst="flowChartProcess">
              <a:avLst/>
            </a:prstGeom>
            <a:solidFill>
              <a:schemeClr val="accent1">
                <a:lumMod val="60000"/>
                <a:lumOff val="40000"/>
                <a:alpha val="38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accent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</a:t>
              </a:r>
              <a:r>
                <a:rPr lang="id-ID" sz="1000" dirty="0">
                  <a:solidFill>
                    <a:schemeClr val="accent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reak</a:t>
              </a:r>
              <a:r>
                <a:rPr lang="en-US" sz="1000" dirty="0">
                  <a:solidFill>
                    <a:schemeClr val="accent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🚫</a:t>
              </a:r>
              <a:endParaRPr lang="id-ID" sz="1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Freeform 52">
              <a:extLst>
                <a:ext uri="{FF2B5EF4-FFF2-40B4-BE49-F238E27FC236}">
                  <a16:creationId xmlns:a16="http://schemas.microsoft.com/office/drawing/2014/main" id="{287D8581-E83B-53F1-A852-0010C06AAB53}"/>
                </a:ext>
              </a:extLst>
            </p:cNvPr>
            <p:cNvSpPr/>
            <p:nvPr/>
          </p:nvSpPr>
          <p:spPr>
            <a:xfrm>
              <a:off x="4856876" y="3872218"/>
              <a:ext cx="875764" cy="0"/>
            </a:xfrm>
            <a:custGeom>
              <a:avLst/>
              <a:gdLst>
                <a:gd name="connsiteX0" fmla="*/ 0 w 875764"/>
                <a:gd name="connsiteY0" fmla="*/ 0 h 0"/>
                <a:gd name="connsiteX1" fmla="*/ 875764 w 87576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5764">
                  <a:moveTo>
                    <a:pt x="0" y="0"/>
                  </a:moveTo>
                  <a:lnTo>
                    <a:pt x="875764" y="0"/>
                  </a:lnTo>
                </a:path>
              </a:pathLst>
            </a:custGeom>
            <a:ln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Freeform 53">
              <a:extLst>
                <a:ext uri="{FF2B5EF4-FFF2-40B4-BE49-F238E27FC236}">
                  <a16:creationId xmlns:a16="http://schemas.microsoft.com/office/drawing/2014/main" id="{00EB678E-E538-DECA-ACAD-88426BB23B17}"/>
                </a:ext>
              </a:extLst>
            </p:cNvPr>
            <p:cNvSpPr/>
            <p:nvPr/>
          </p:nvSpPr>
          <p:spPr>
            <a:xfrm>
              <a:off x="7320572" y="3870604"/>
              <a:ext cx="875764" cy="0"/>
            </a:xfrm>
            <a:custGeom>
              <a:avLst/>
              <a:gdLst>
                <a:gd name="connsiteX0" fmla="*/ 0 w 875764"/>
                <a:gd name="connsiteY0" fmla="*/ 0 h 0"/>
                <a:gd name="connsiteX1" fmla="*/ 875764 w 87576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5764">
                  <a:moveTo>
                    <a:pt x="0" y="0"/>
                  </a:moveTo>
                  <a:lnTo>
                    <a:pt x="875764" y="0"/>
                  </a:lnTo>
                </a:path>
              </a:pathLst>
            </a:custGeom>
            <a:ln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Freeform 54">
              <a:extLst>
                <a:ext uri="{FF2B5EF4-FFF2-40B4-BE49-F238E27FC236}">
                  <a16:creationId xmlns:a16="http://schemas.microsoft.com/office/drawing/2014/main" id="{775F9D23-E153-6A26-A156-218D8CCA37F3}"/>
                </a:ext>
              </a:extLst>
            </p:cNvPr>
            <p:cNvSpPr/>
            <p:nvPr/>
          </p:nvSpPr>
          <p:spPr>
            <a:xfrm>
              <a:off x="9262277" y="3870603"/>
              <a:ext cx="472894" cy="45719"/>
            </a:xfrm>
            <a:custGeom>
              <a:avLst/>
              <a:gdLst>
                <a:gd name="connsiteX0" fmla="*/ 0 w 875764"/>
                <a:gd name="connsiteY0" fmla="*/ 0 h 0"/>
                <a:gd name="connsiteX1" fmla="*/ 875764 w 87576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5764">
                  <a:moveTo>
                    <a:pt x="0" y="0"/>
                  </a:moveTo>
                  <a:lnTo>
                    <a:pt x="875764" y="0"/>
                  </a:lnTo>
                </a:path>
              </a:pathLst>
            </a:custGeom>
            <a:ln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Flowchart: Process 49">
              <a:extLst>
                <a:ext uri="{FF2B5EF4-FFF2-40B4-BE49-F238E27FC236}">
                  <a16:creationId xmlns:a16="http://schemas.microsoft.com/office/drawing/2014/main" id="{0F14A5E7-B7E4-6B66-1986-E9BD9A438873}"/>
                </a:ext>
              </a:extLst>
            </p:cNvPr>
            <p:cNvSpPr/>
            <p:nvPr/>
          </p:nvSpPr>
          <p:spPr>
            <a:xfrm>
              <a:off x="3019999" y="4584984"/>
              <a:ext cx="1785950" cy="571504"/>
            </a:xfrm>
            <a:prstGeom prst="flowChartProcess">
              <a:avLst/>
            </a:prstGeom>
            <a:solidFill>
              <a:schemeClr val="accent1">
                <a:lumMod val="60000"/>
                <a:lumOff val="40000"/>
                <a:alpha val="38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d-ID" sz="1000" dirty="0">
                  <a:solidFill>
                    <a:schemeClr val="accent1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default statement</a:t>
              </a:r>
            </a:p>
          </p:txBody>
        </p:sp>
        <p:sp>
          <p:nvSpPr>
            <p:cNvPr id="51" name="Freeform 56">
              <a:extLst>
                <a:ext uri="{FF2B5EF4-FFF2-40B4-BE49-F238E27FC236}">
                  <a16:creationId xmlns:a16="http://schemas.microsoft.com/office/drawing/2014/main" id="{F1E16CE6-1AE9-EB10-DBF1-F422CBEBA25B}"/>
                </a:ext>
              </a:extLst>
            </p:cNvPr>
            <p:cNvSpPr/>
            <p:nvPr/>
          </p:nvSpPr>
          <p:spPr>
            <a:xfrm>
              <a:off x="3948693" y="1298836"/>
              <a:ext cx="71438" cy="500066"/>
            </a:xfrm>
            <a:custGeom>
              <a:avLst/>
              <a:gdLst>
                <a:gd name="connsiteX0" fmla="*/ 0 w 0"/>
                <a:gd name="connsiteY0" fmla="*/ 0 h 991673"/>
                <a:gd name="connsiteX1" fmla="*/ 0 w 0"/>
                <a:gd name="connsiteY1" fmla="*/ 991673 h 99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91673">
                  <a:moveTo>
                    <a:pt x="0" y="0"/>
                  </a:moveTo>
                  <a:lnTo>
                    <a:pt x="0" y="991673"/>
                  </a:lnTo>
                </a:path>
              </a:pathLst>
            </a:custGeom>
            <a:ln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Freeform 57">
              <a:extLst>
                <a:ext uri="{FF2B5EF4-FFF2-40B4-BE49-F238E27FC236}">
                  <a16:creationId xmlns:a16="http://schemas.microsoft.com/office/drawing/2014/main" id="{B5CF577A-9745-838F-27B8-3652C164D69F}"/>
                </a:ext>
              </a:extLst>
            </p:cNvPr>
            <p:cNvSpPr/>
            <p:nvPr/>
          </p:nvSpPr>
          <p:spPr>
            <a:xfrm>
              <a:off x="3948693" y="5156488"/>
              <a:ext cx="71438" cy="500066"/>
            </a:xfrm>
            <a:custGeom>
              <a:avLst/>
              <a:gdLst>
                <a:gd name="connsiteX0" fmla="*/ 0 w 0"/>
                <a:gd name="connsiteY0" fmla="*/ 0 h 991673"/>
                <a:gd name="connsiteX1" fmla="*/ 0 w 0"/>
                <a:gd name="connsiteY1" fmla="*/ 991673 h 99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91673">
                  <a:moveTo>
                    <a:pt x="0" y="0"/>
                  </a:moveTo>
                  <a:lnTo>
                    <a:pt x="0" y="991673"/>
                  </a:lnTo>
                </a:path>
              </a:pathLst>
            </a:custGeom>
            <a:ln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Freeform 58">
              <a:extLst>
                <a:ext uri="{FF2B5EF4-FFF2-40B4-BE49-F238E27FC236}">
                  <a16:creationId xmlns:a16="http://schemas.microsoft.com/office/drawing/2014/main" id="{DB3DDA7B-B612-57F9-FA21-282D67F67DFB}"/>
                </a:ext>
              </a:extLst>
            </p:cNvPr>
            <p:cNvSpPr/>
            <p:nvPr/>
          </p:nvSpPr>
          <p:spPr>
            <a:xfrm>
              <a:off x="3948693" y="2014830"/>
              <a:ext cx="5777399" cy="3355972"/>
            </a:xfrm>
            <a:custGeom>
              <a:avLst/>
              <a:gdLst>
                <a:gd name="connsiteX0" fmla="*/ 5756856 w 5756856"/>
                <a:gd name="connsiteY0" fmla="*/ 0 h 3271234"/>
                <a:gd name="connsiteX1" fmla="*/ 5756856 w 5756856"/>
                <a:gd name="connsiteY1" fmla="*/ 3271234 h 3271234"/>
                <a:gd name="connsiteX2" fmla="*/ 0 w 5756856"/>
                <a:gd name="connsiteY2" fmla="*/ 3271234 h 327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6856" h="3271234">
                  <a:moveTo>
                    <a:pt x="5756856" y="0"/>
                  </a:moveTo>
                  <a:lnTo>
                    <a:pt x="5756856" y="3271234"/>
                  </a:lnTo>
                  <a:lnTo>
                    <a:pt x="0" y="3271234"/>
                  </a:lnTo>
                </a:path>
              </a:pathLst>
            </a:custGeom>
            <a:ln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6769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16327-CF8D-0ADF-667F-36C0DCF6A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EB58D-50AE-465B-9ACC-2F9C13F8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Kode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06881D-331A-42BD-F700-AE3831324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14" y="1984825"/>
            <a:ext cx="3679381" cy="2661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 lnSpcReduction="10000"/>
          </a:bodyPr>
          <a:lstStyle/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switch </a:t>
            </a:r>
            <a:r>
              <a:rPr lang="en-US" sz="1600" i="1" dirty="0" err="1">
                <a:solidFill>
                  <a:srgbClr val="AE6F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case_selector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case </a:t>
            </a:r>
            <a:r>
              <a:rPr lang="en-US" sz="1600" i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selector_1</a:t>
            </a:r>
            <a:r>
              <a:rPr lang="en-US" sz="16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i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statement</a:t>
            </a:r>
          </a:p>
          <a:p>
            <a:r>
              <a:rPr lang="en-US" sz="16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break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case </a:t>
            </a:r>
            <a:r>
              <a:rPr lang="en-US" sz="1600" i="1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selector_n</a:t>
            </a:r>
            <a:r>
              <a:rPr lang="en-US" sz="16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i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statement</a:t>
            </a:r>
          </a:p>
          <a:p>
            <a:r>
              <a:rPr lang="en-US" sz="16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break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default: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i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statement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switch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endParaRPr lang="id-ID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F01A07-EE6B-255F-7D28-60CEDEA06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14" y="1699070"/>
            <a:ext cx="3679381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>
                <a:solidFill>
                  <a:schemeClr val="tx2"/>
                </a:solidFill>
              </a:rPr>
              <a:t>Pseudocode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BC454-6069-3EE6-2392-350BDBED0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902" y="1984824"/>
            <a:ext cx="3679381" cy="26615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 fontScale="92500" lnSpcReduction="20000"/>
          </a:bodyPr>
          <a:lstStyle/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switch(</a:t>
            </a:r>
            <a:r>
              <a:rPr lang="en-US" sz="1600" dirty="0" err="1">
                <a:solidFill>
                  <a:srgbClr val="AE6F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case_selector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case </a:t>
            </a:r>
            <a:r>
              <a:rPr lang="en-US" sz="1600" i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selector_1</a:t>
            </a:r>
            <a:r>
              <a:rPr lang="en-US" sz="16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i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statement</a:t>
            </a:r>
          </a:p>
          <a:p>
            <a:r>
              <a:rPr lang="en-US" sz="16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break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case </a:t>
            </a:r>
            <a:r>
              <a:rPr lang="en-US" sz="1600" i="1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selector_n</a:t>
            </a:r>
            <a:r>
              <a:rPr lang="en-US" sz="16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i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statement</a:t>
            </a:r>
          </a:p>
          <a:p>
            <a:r>
              <a:rPr lang="en-US" sz="1600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break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default: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i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statement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endParaRPr lang="id-ID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230F9-D2A5-49BE-65AD-397522903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902" y="1699070"/>
            <a:ext cx="3679381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solidFill>
                  <a:schemeClr val="tx2"/>
                </a:solidFill>
              </a:rPr>
              <a:t>C++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9710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7F35E-BF26-7BA5-CA10-62AC2150F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EACCA-7A9B-847D-F7D3-8F9EE4116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Contoh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DFC2E2-F901-493D-EB67-FADFA95F4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77" y="1494580"/>
            <a:ext cx="3679381" cy="3181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 fontScale="55000" lnSpcReduction="20000"/>
          </a:bodyPr>
          <a:lstStyle/>
          <a:p>
            <a:r>
              <a:rPr lang="id-ID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PROGRAM</a:t>
            </a:r>
            <a:r>
              <a:rPr lang="id-ID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Konversi</a:t>
            </a:r>
            <a:endParaRPr lang="id-ID" sz="1600" i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d-ID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DEKLARASI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id-ID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: </a:t>
            </a:r>
            <a:r>
              <a:rPr lang="id-ID" sz="16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 :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char</a:t>
            </a:r>
          </a:p>
          <a:p>
            <a:endParaRPr lang="id-ID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d-ID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ALGORITMA</a:t>
            </a:r>
          </a:p>
          <a:p>
            <a:pPr marL="342900" indent="-342900"/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 </a:t>
            </a:r>
            <a:r>
              <a:rPr lang="id-ID" sz="1600" dirty="0">
                <a:solidFill>
                  <a:schemeClr val="tx1"/>
                </a:solidFill>
              </a:rPr>
              <a:t>←</a:t>
            </a:r>
            <a:r>
              <a:rPr lang="en-US" sz="1600" dirty="0">
                <a:solidFill>
                  <a:schemeClr val="tx1"/>
                </a:solidFill>
              </a:rPr>
              <a:t> 3</a:t>
            </a:r>
          </a:p>
          <a:p>
            <a:pPr marL="342900" indent="-342900"/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 </a:t>
            </a:r>
            <a:r>
              <a:rPr lang="id-ID" sz="1600" dirty="0">
                <a:solidFill>
                  <a:schemeClr val="tx1"/>
                </a:solidFill>
              </a:rPr>
              <a:t>←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‘E’</a:t>
            </a:r>
          </a:p>
          <a:p>
            <a:pPr marL="342900" indent="-342900"/>
            <a:endParaRPr lang="id-ID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switch</a:t>
            </a:r>
            <a:r>
              <a:rPr lang="id-ID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AE6F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endParaRPr lang="en-US" sz="1600" i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case</a:t>
            </a:r>
            <a:r>
              <a:rPr lang="id-ID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endParaRPr lang="en-US" sz="16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d-ID" sz="1600" dirty="0">
                <a:solidFill>
                  <a:srgbClr val="00B050"/>
                </a:solidFill>
              </a:rPr>
              <a:t>←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’A’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break</a:t>
            </a: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case</a:t>
            </a:r>
            <a:r>
              <a:rPr lang="id-ID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endParaRPr lang="en-US" sz="16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d-ID" sz="1600" dirty="0">
                <a:solidFill>
                  <a:srgbClr val="00B050"/>
                </a:solidFill>
              </a:rPr>
              <a:t>←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’B’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break</a:t>
            </a: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case</a:t>
            </a:r>
            <a:r>
              <a:rPr lang="id-ID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endParaRPr lang="en-US" sz="16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d-ID" sz="1600" dirty="0">
                <a:solidFill>
                  <a:srgbClr val="00B050"/>
                </a:solidFill>
              </a:rPr>
              <a:t>←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’C’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break</a:t>
            </a: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case</a:t>
            </a:r>
            <a:r>
              <a:rPr lang="id-ID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endParaRPr lang="en-US" sz="16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d-ID" sz="1600" dirty="0">
                <a:solidFill>
                  <a:srgbClr val="00B050"/>
                </a:solidFill>
              </a:rPr>
              <a:t>←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’D’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break</a:t>
            </a: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default:</a:t>
            </a: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d-ID" sz="1600" dirty="0">
                <a:solidFill>
                  <a:srgbClr val="00B050"/>
                </a:solidFill>
              </a:rPr>
              <a:t>←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’E’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switch</a:t>
            </a:r>
          </a:p>
          <a:p>
            <a:pPr marL="342900" indent="-342900"/>
            <a:endParaRPr lang="en-US" sz="16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write(n)</a:t>
            </a:r>
            <a:endParaRPr lang="id-ID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74E8F2-22BD-F21E-897A-3794E6AC7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77" y="1208826"/>
            <a:ext cx="3679381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>
                <a:solidFill>
                  <a:schemeClr val="tx2"/>
                </a:solidFill>
              </a:rPr>
              <a:t>Pseudocode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179775-C650-EEFA-428A-077329C78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9165" y="1494580"/>
            <a:ext cx="3679381" cy="3181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 fontScale="62500" lnSpcReduction="20000"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main()</a:t>
            </a:r>
            <a:endParaRPr lang="id-ID" sz="1600" i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id-ID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 = 3;</a:t>
            </a:r>
            <a:endParaRPr lang="id-ID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char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 = ‘E’;</a:t>
            </a:r>
            <a:endParaRPr lang="id-ID" sz="16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endParaRPr lang="id-ID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switch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E6F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id-ID" sz="1600" i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  <a:endParaRPr lang="en-US" sz="16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case</a:t>
            </a:r>
            <a:r>
              <a:rPr lang="id-ID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endParaRPr lang="id-ID" sz="1600" i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id-ID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 = ‘A’;</a:t>
            </a: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break;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342900" indent="-342900"/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</a:t>
            </a:r>
            <a:r>
              <a:rPr lang="id-ID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endParaRPr lang="id-ID" sz="1600" i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id-ID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 = ‘B’;</a:t>
            </a: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break;</a:t>
            </a: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case</a:t>
            </a:r>
            <a:r>
              <a:rPr lang="id-ID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endParaRPr lang="id-ID" sz="1600" i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id-ID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 = ‘C’;</a:t>
            </a: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break;</a:t>
            </a: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case</a:t>
            </a:r>
            <a:r>
              <a:rPr lang="id-ID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endParaRPr lang="id-ID" sz="1600" i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id-ID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 = ‘D’;</a:t>
            </a: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break;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pPr marL="342900" indent="-342900"/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default: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 = ‘E’;</a:t>
            </a:r>
          </a:p>
          <a:p>
            <a:pPr marL="342900" indent="-342900"/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marL="342900" indent="-342900"/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  <a:p>
            <a:pPr marL="342900" indent="-342900"/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&lt;&lt; n;</a:t>
            </a:r>
            <a:endParaRPr lang="id-ID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id-ID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CFC136-97DE-CDE8-4A3E-5C88E1DF0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9165" y="1208826"/>
            <a:ext cx="3679381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solidFill>
                  <a:schemeClr val="tx2"/>
                </a:solidFill>
              </a:rPr>
              <a:t>C++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667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390300" y="740475"/>
            <a:ext cx="8359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Sebelumnya…</a:t>
            </a:r>
            <a:endParaRPr dirty="0"/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800" y="206149"/>
            <a:ext cx="873276" cy="58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80C1118-F569-A842-4CEA-C962BFF7D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1F05C-6BE3-736B-E171-05E755112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D122C-84B8-9785-1597-AD8138482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Catatan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10021-FE39-53B4-657F-184DE3839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id-ID" sz="1400" dirty="0"/>
              <a:t>Pernyataan </a:t>
            </a:r>
            <a:r>
              <a:rPr lang="id-ID" sz="1400" dirty="0" err="1">
                <a:solidFill>
                  <a:schemeClr val="accent1">
                    <a:lumMod val="75000"/>
                  </a:schemeClr>
                </a:solidFill>
              </a:rPr>
              <a:t>if</a:t>
            </a:r>
            <a:r>
              <a:rPr lang="id-ID" sz="1400" dirty="0"/>
              <a:t> dapat digunakan untuk membuat keputusan berdasarkan rentang nilai tertentu atau kondisi tertentu, </a:t>
            </a:r>
          </a:p>
          <a:p>
            <a:pPr marL="285750" indent="-285750"/>
            <a:r>
              <a:rPr lang="id-ID" sz="1400" dirty="0"/>
              <a:t>Pernyataan </a:t>
            </a:r>
            <a:r>
              <a:rPr lang="id-ID" sz="1400" dirty="0" err="1">
                <a:solidFill>
                  <a:schemeClr val="accent1">
                    <a:lumMod val="75000"/>
                  </a:schemeClr>
                </a:solidFill>
              </a:rPr>
              <a:t>switch</a:t>
            </a:r>
            <a:r>
              <a:rPr lang="id-ID" sz="1400" dirty="0"/>
              <a:t> membuat keputusan hanya berdasarkan nilai unik dari tipe </a:t>
            </a:r>
            <a:r>
              <a:rPr lang="id-ID" sz="1400" dirty="0">
                <a:solidFill>
                  <a:schemeClr val="accent1">
                    <a:lumMod val="75000"/>
                  </a:schemeClr>
                </a:solidFill>
              </a:rPr>
              <a:t>integer </a:t>
            </a:r>
            <a:r>
              <a:rPr lang="id-ID" sz="1400" dirty="0"/>
              <a:t>atau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character</a:t>
            </a:r>
            <a:endParaRPr lang="id-ID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/>
            <a:r>
              <a:rPr lang="id-ID" sz="1400" dirty="0"/>
              <a:t>Selektor adalah konstanta unik dari nilai </a:t>
            </a:r>
            <a:r>
              <a:rPr lang="id-ID" sz="1400" dirty="0">
                <a:solidFill>
                  <a:schemeClr val="accent1">
                    <a:lumMod val="75000"/>
                  </a:schemeClr>
                </a:solidFill>
              </a:rPr>
              <a:t>integer </a:t>
            </a:r>
            <a:r>
              <a:rPr lang="id-ID" sz="1400" dirty="0"/>
              <a:t>atau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character</a:t>
            </a:r>
          </a:p>
        </p:txBody>
      </p:sp>
    </p:spTree>
    <p:extLst>
      <p:ext uri="{BB962C8B-B14F-4D97-AF65-F5344CB8AC3E}">
        <p14:creationId xmlns:p14="http://schemas.microsoft.com/office/powerpoint/2010/main" val="902690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74EA6-7FD8-2598-9731-C1006C52D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Latihan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B5D5C4-7907-575E-6FF4-63F3461FD99B}"/>
              </a:ext>
            </a:extLst>
          </p:cNvPr>
          <p:cNvSpPr/>
          <p:nvPr/>
        </p:nvSpPr>
        <p:spPr>
          <a:xfrm>
            <a:off x="390300" y="1304113"/>
            <a:ext cx="4181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Diminta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untuk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membuat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sebuah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program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konversi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nilai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angka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huruf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dengan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ketentuan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A :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 – 86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B :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85 – 66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C :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65 – 46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D :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 – 1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E :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Jika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nilai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yang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diinput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luar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ketentuan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tersebut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maka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program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akan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memberikan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pesan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“Nilai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tidak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valid”</a:t>
            </a:r>
          </a:p>
          <a:p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AutoNum type="alphaLcPeriod"/>
            </a:pP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Struktur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apa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atau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SWITCH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yang lebih cocok untuk program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tersebut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342900" indent="-342900">
              <a:buAutoNum type="alphaLcPeriod"/>
            </a:pP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Buatlah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algoritma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untuk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kasus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tersebut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menggunakan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pseudocode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pPr marL="342900" indent="-342900">
              <a:buAutoNum type="alphaLcPeriod"/>
            </a:pPr>
            <a:endParaRPr lang="id-ID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0CA86F-489F-5591-83A2-3278A430AD7A}"/>
              </a:ext>
            </a:extLst>
          </p:cNvPr>
          <p:cNvSpPr/>
          <p:nvPr/>
        </p:nvSpPr>
        <p:spPr>
          <a:xfrm>
            <a:off x="4706124" y="1237205"/>
            <a:ext cx="4043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Buatlah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pseudocode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algoritma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untuk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proses login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jika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input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berupa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id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password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Ketentuan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id    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200" i="1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nama</a:t>
            </a:r>
            <a:r>
              <a:rPr lang="en-US" sz="1200" i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i="1" dirty="0" err="1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panggilan</a:t>
            </a:r>
            <a:endParaRPr lang="en-US" sz="1200" i="1" dirty="0">
              <a:solidFill>
                <a:schemeClr val="accent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password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200" i="1" dirty="0">
                <a:solidFill>
                  <a:schemeClr val="accent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NIM</a:t>
            </a:r>
          </a:p>
          <a:p>
            <a:endParaRPr lang="en-US" sz="12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Jika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id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password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tidak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sesuai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akan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muncul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pesan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“user id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atau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password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tidak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sesuai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id-ID" sz="1200" dirty="0">
              <a:solidFill>
                <a:schemeClr val="accent4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269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54B28-F508-6759-BDEE-FADDEADE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 Materi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1FE82-1A7A-1F0B-360E-2D39087387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2400" indent="0">
              <a:buNone/>
            </a:pPr>
            <a:r>
              <a:rPr lang="en-US" sz="1400" dirty="0" err="1"/>
              <a:t>Struktur</a:t>
            </a:r>
            <a:r>
              <a:rPr lang="en-US" sz="1400" dirty="0"/>
              <a:t> </a:t>
            </a:r>
            <a:r>
              <a:rPr lang="en-US" sz="1400" dirty="0" err="1"/>
              <a:t>Percabangan</a:t>
            </a:r>
            <a:r>
              <a:rPr lang="en-US" sz="1400" dirty="0"/>
              <a:t>:</a:t>
            </a:r>
          </a:p>
          <a:p>
            <a:r>
              <a:rPr lang="en-US" sz="1400" dirty="0"/>
              <a:t>IF</a:t>
            </a:r>
          </a:p>
          <a:p>
            <a:r>
              <a:rPr lang="en-US" sz="1400" dirty="0"/>
              <a:t>IF – ELSE</a:t>
            </a:r>
          </a:p>
          <a:p>
            <a:r>
              <a:rPr lang="en-US" sz="1400" dirty="0"/>
              <a:t>IF – ELSE – IF</a:t>
            </a:r>
          </a:p>
          <a:p>
            <a:r>
              <a:rPr lang="en-US" sz="1400" dirty="0"/>
              <a:t>SWITCH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164071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EA820-D450-8A49-9580-A47DA2DD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br>
              <a:rPr lang="en-US" dirty="0"/>
            </a:br>
            <a:r>
              <a:rPr lang="en-US" dirty="0"/>
              <a:t>IF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952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93FE-9587-A53F-0BF4-B41F5A9B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Definisi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18780-F4E3-63B6-7D80-5F0E013A8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725" y="2415655"/>
            <a:ext cx="4181700" cy="1246792"/>
          </a:xfrm>
        </p:spPr>
        <p:txBody>
          <a:bodyPr>
            <a:normAutofit/>
          </a:bodyPr>
          <a:lstStyle/>
          <a:p>
            <a:pPr marL="152400" indent="0">
              <a:buNone/>
            </a:pPr>
            <a:r>
              <a:rPr lang="en-US" sz="1400" dirty="0" err="1"/>
              <a:t>Memutuskan</a:t>
            </a:r>
            <a:r>
              <a:rPr lang="en-US" sz="1400" dirty="0"/>
              <a:t> untuk </a:t>
            </a:r>
            <a:r>
              <a:rPr lang="en-US" sz="1400" dirty="0" err="1"/>
              <a:t>mengeksekusi</a:t>
            </a:r>
            <a:r>
              <a:rPr lang="en-US" sz="1400" dirty="0"/>
              <a:t> </a:t>
            </a:r>
            <a:r>
              <a:rPr lang="en-US" sz="1400" i="1" dirty="0"/>
              <a:t>statement </a:t>
            </a:r>
            <a:r>
              <a:rPr lang="en-US" sz="1400" dirty="0" err="1">
                <a:solidFill>
                  <a:schemeClr val="accent5"/>
                </a:solidFill>
              </a:rPr>
              <a:t>jika</a:t>
            </a:r>
            <a:r>
              <a:rPr lang="en-US" sz="1400" dirty="0">
                <a:solidFill>
                  <a:schemeClr val="accent5"/>
                </a:solidFill>
              </a:rPr>
              <a:t> dan hanya </a:t>
            </a:r>
            <a:r>
              <a:rPr lang="en-US" sz="1400" dirty="0" err="1">
                <a:solidFill>
                  <a:schemeClr val="accent5"/>
                </a:solidFill>
              </a:rPr>
              <a:t>jika</a:t>
            </a:r>
            <a:r>
              <a:rPr lang="en-US" sz="1400" dirty="0">
                <a:solidFill>
                  <a:schemeClr val="accent5"/>
                </a:solidFill>
              </a:rPr>
              <a:t> </a:t>
            </a:r>
            <a:r>
              <a:rPr lang="en-US" sz="1400" dirty="0"/>
              <a:t>kondisi </a:t>
            </a:r>
            <a:r>
              <a:rPr lang="en-US" sz="1400" dirty="0" err="1"/>
              <a:t>terpenuhi</a:t>
            </a:r>
            <a:endParaRPr lang="en-ID" sz="1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6B1ACC-54ED-6638-5556-ED9F97DEC1C9}"/>
              </a:ext>
            </a:extLst>
          </p:cNvPr>
          <p:cNvGrpSpPr/>
          <p:nvPr/>
        </p:nvGrpSpPr>
        <p:grpSpPr>
          <a:xfrm>
            <a:off x="5814301" y="1407278"/>
            <a:ext cx="2608587" cy="2328944"/>
            <a:chOff x="5197267" y="1261750"/>
            <a:chExt cx="2608587" cy="2328944"/>
          </a:xfrm>
        </p:grpSpPr>
        <p:sp>
          <p:nvSpPr>
            <p:cNvPr id="5" name="Flowchart: Decision 4">
              <a:extLst>
                <a:ext uri="{FF2B5EF4-FFF2-40B4-BE49-F238E27FC236}">
                  <a16:creationId xmlns:a16="http://schemas.microsoft.com/office/drawing/2014/main" id="{11877BC3-4D19-0A44-0150-5ECBFC6E4C82}"/>
                </a:ext>
              </a:extLst>
            </p:cNvPr>
            <p:cNvSpPr/>
            <p:nvPr/>
          </p:nvSpPr>
          <p:spPr>
            <a:xfrm>
              <a:off x="6349116" y="1720072"/>
              <a:ext cx="1456738" cy="642942"/>
            </a:xfrm>
            <a:prstGeom prst="flowChartDecision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d-ID" sz="1200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kondisi</a:t>
              </a:r>
            </a:p>
          </p:txBody>
        </p:sp>
        <p:sp>
          <p:nvSpPr>
            <p:cNvPr id="6" name="Flowchart: Process 5">
              <a:extLst>
                <a:ext uri="{FF2B5EF4-FFF2-40B4-BE49-F238E27FC236}">
                  <a16:creationId xmlns:a16="http://schemas.microsoft.com/office/drawing/2014/main" id="{CBEE23C3-02F5-3E78-C1E1-E350CAD96AE4}"/>
                </a:ext>
              </a:extLst>
            </p:cNvPr>
            <p:cNvSpPr/>
            <p:nvPr/>
          </p:nvSpPr>
          <p:spPr>
            <a:xfrm>
              <a:off x="5197267" y="2476050"/>
              <a:ext cx="1159098" cy="417473"/>
            </a:xfrm>
            <a:prstGeom prst="flowChartProcess">
              <a:avLst/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d-ID" sz="1200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statement</a:t>
              </a: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ED7DEC5-C784-B6CA-69CD-9178FA63FE9F}"/>
                </a:ext>
              </a:extLst>
            </p:cNvPr>
            <p:cNvSpPr/>
            <p:nvPr/>
          </p:nvSpPr>
          <p:spPr>
            <a:xfrm>
              <a:off x="7077485" y="1261750"/>
              <a:ext cx="45719" cy="470398"/>
            </a:xfrm>
            <a:custGeom>
              <a:avLst/>
              <a:gdLst>
                <a:gd name="connsiteX0" fmla="*/ 0 w 0"/>
                <a:gd name="connsiteY0" fmla="*/ 0 h 991673"/>
                <a:gd name="connsiteX1" fmla="*/ 0 w 0"/>
                <a:gd name="connsiteY1" fmla="*/ 991673 h 99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91673">
                  <a:moveTo>
                    <a:pt x="0" y="0"/>
                  </a:moveTo>
                  <a:lnTo>
                    <a:pt x="0" y="991673"/>
                  </a:lnTo>
                </a:path>
              </a:pathLst>
            </a:custGeom>
            <a:ln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928EC43-9342-54DF-D17C-F334703BCF07}"/>
                </a:ext>
              </a:extLst>
            </p:cNvPr>
            <p:cNvSpPr/>
            <p:nvPr/>
          </p:nvSpPr>
          <p:spPr>
            <a:xfrm>
              <a:off x="5776816" y="2041241"/>
              <a:ext cx="598263" cy="417473"/>
            </a:xfrm>
            <a:custGeom>
              <a:avLst/>
              <a:gdLst>
                <a:gd name="connsiteX0" fmla="*/ 1159098 w 1159098"/>
                <a:gd name="connsiteY0" fmla="*/ 0 h 682580"/>
                <a:gd name="connsiteX1" fmla="*/ 0 w 1159098"/>
                <a:gd name="connsiteY1" fmla="*/ 0 h 682580"/>
                <a:gd name="connsiteX2" fmla="*/ 0 w 1159098"/>
                <a:gd name="connsiteY2" fmla="*/ 682580 h 68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9098" h="682580">
                  <a:moveTo>
                    <a:pt x="1159098" y="0"/>
                  </a:moveTo>
                  <a:lnTo>
                    <a:pt x="0" y="0"/>
                  </a:lnTo>
                  <a:lnTo>
                    <a:pt x="0" y="682580"/>
                  </a:lnTo>
                </a:path>
              </a:pathLst>
            </a:custGeom>
            <a:ln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895F35-6C23-01A4-B2B4-736A82949120}"/>
                </a:ext>
              </a:extLst>
            </p:cNvPr>
            <p:cNvSpPr/>
            <p:nvPr/>
          </p:nvSpPr>
          <p:spPr>
            <a:xfrm flipV="1">
              <a:off x="5805392" y="2893523"/>
              <a:ext cx="1272093" cy="399706"/>
            </a:xfrm>
            <a:custGeom>
              <a:avLst/>
              <a:gdLst>
                <a:gd name="connsiteX0" fmla="*/ 1159098 w 1159098"/>
                <a:gd name="connsiteY0" fmla="*/ 0 h 682580"/>
                <a:gd name="connsiteX1" fmla="*/ 0 w 1159098"/>
                <a:gd name="connsiteY1" fmla="*/ 0 h 682580"/>
                <a:gd name="connsiteX2" fmla="*/ 0 w 1159098"/>
                <a:gd name="connsiteY2" fmla="*/ 682580 h 68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9098" h="682580">
                  <a:moveTo>
                    <a:pt x="1159098" y="0"/>
                  </a:moveTo>
                  <a:lnTo>
                    <a:pt x="0" y="0"/>
                  </a:lnTo>
                  <a:lnTo>
                    <a:pt x="0" y="682580"/>
                  </a:lnTo>
                </a:path>
              </a:pathLst>
            </a:custGeom>
            <a:ln>
              <a:solidFill>
                <a:schemeClr val="accent1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5ABC454F-871A-A2C2-D6FD-2890B55A6017}"/>
                </a:ext>
              </a:extLst>
            </p:cNvPr>
            <p:cNvSpPr/>
            <p:nvPr/>
          </p:nvSpPr>
          <p:spPr>
            <a:xfrm>
              <a:off x="5206108" y="1720072"/>
              <a:ext cx="1214446" cy="285752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dirty="0">
                  <a:solidFill>
                    <a:srgbClr val="00B0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true</a:t>
              </a: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882091E7-889F-0D1E-135C-D107A12876FD}"/>
                </a:ext>
              </a:extLst>
            </p:cNvPr>
            <p:cNvSpPr/>
            <p:nvPr/>
          </p:nvSpPr>
          <p:spPr>
            <a:xfrm flipH="1">
              <a:off x="7034873" y="2382532"/>
              <a:ext cx="45719" cy="1208162"/>
            </a:xfrm>
            <a:custGeom>
              <a:avLst/>
              <a:gdLst>
                <a:gd name="connsiteX0" fmla="*/ 0 w 0"/>
                <a:gd name="connsiteY0" fmla="*/ 0 h 991673"/>
                <a:gd name="connsiteX1" fmla="*/ 0 w 0"/>
                <a:gd name="connsiteY1" fmla="*/ 991673 h 99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91673">
                  <a:moveTo>
                    <a:pt x="0" y="0"/>
                  </a:moveTo>
                  <a:lnTo>
                    <a:pt x="0" y="991673"/>
                  </a:lnTo>
                </a:path>
              </a:pathLst>
            </a:custGeom>
            <a:ln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925171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6B100-0675-230E-BC33-76FE8D78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Kode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B40E6F-F80B-A283-D593-C420CE719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14" y="1984825"/>
            <a:ext cx="3679381" cy="1836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i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kondisi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i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statement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BD9B63-2181-8135-5E55-5D170EA54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14" y="1699070"/>
            <a:ext cx="3679381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>
                <a:solidFill>
                  <a:schemeClr val="tx2"/>
                </a:solidFill>
              </a:rPr>
              <a:t>Pseudocode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2C0802-578D-F553-F26E-E89631A17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902" y="1984825"/>
            <a:ext cx="3679381" cy="1836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i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kondisi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i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statement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809854-F6A8-40C8-9C93-2F0FD9493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902" y="1699070"/>
            <a:ext cx="3679381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solidFill>
                  <a:schemeClr val="tx2"/>
                </a:solidFill>
              </a:rPr>
              <a:t>C++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6618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37A71-D444-0392-B241-03DE1367C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1DFE6-9D56-1306-9BB2-61CF426B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Contoh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026D9A-6025-808D-5A24-26FCF2DDB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77" y="1494580"/>
            <a:ext cx="3679381" cy="3181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r>
              <a:rPr lang="id-ID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PROGRAM</a:t>
            </a:r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AE6F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Test_if</a:t>
            </a:r>
            <a:endParaRPr lang="id-ID" sz="1600" i="1" dirty="0">
              <a:solidFill>
                <a:srgbClr val="AE6FCC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d-ID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DEKLARASI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 : </a:t>
            </a:r>
            <a:r>
              <a:rPr lang="id-ID" sz="1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d-ID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ALGORITMA</a:t>
            </a:r>
          </a:p>
          <a:p>
            <a:pPr marL="342900" indent="-342900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x </a:t>
            </a:r>
            <a:r>
              <a:rPr lang="id-ID" sz="1600" dirty="0"/>
              <a:t>←</a:t>
            </a:r>
            <a:r>
              <a:rPr lang="en-US" sz="1600" dirty="0"/>
              <a:t> 90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id-ID" sz="1600" b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id-ID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id-ID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80</a:t>
            </a:r>
            <a:r>
              <a:rPr lang="id-ID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d-ID" sz="1600" b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endParaRPr lang="id-ID" sz="1600" i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id-ID" sz="1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write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(“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Lulus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”) </a:t>
            </a:r>
            <a:endParaRPr lang="en-US" sz="1600" i="1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endParaRPr lang="id-ID" sz="16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AB90BF-BDFB-E211-B34C-FC20D1E52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77" y="1208826"/>
            <a:ext cx="3679381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>
                <a:solidFill>
                  <a:schemeClr val="tx2"/>
                </a:solidFill>
              </a:rPr>
              <a:t>Pseudocode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7506F6-DF49-448C-98DE-39EC9B02D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9165" y="1494580"/>
            <a:ext cx="3679381" cy="3181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main()</a:t>
            </a:r>
            <a:endParaRPr lang="id-ID" sz="1600" i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x;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b="1" dirty="0">
              <a:solidFill>
                <a:schemeClr val="accent6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x = 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90</a:t>
            </a:r>
            <a:r>
              <a:rPr lang="en-US" sz="1600" dirty="0"/>
              <a:t>;</a:t>
            </a: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id-ID" sz="1600" b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id-ID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id-ID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id-ID" sz="1600" i="1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Lulus</a:t>
            </a:r>
            <a:r>
              <a:rPr lang="id-ID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r>
              <a:rPr lang="en-US" sz="16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42900" indent="-342900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  <a:p>
            <a:pPr marL="342900" indent="-342900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42900" indent="-342900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id-ID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1600" i="1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F8499-42DA-A374-5C92-4E3F0903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9165" y="1208826"/>
            <a:ext cx="3679381" cy="28575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solidFill>
                  <a:schemeClr val="tx2"/>
                </a:solidFill>
              </a:rPr>
              <a:t>C++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267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87A69-091C-84A8-DF13-435BCF8DC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7280B-E5A2-9477-47F4-1FD02785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IF – ELSE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AC6AE8-0835-6BC0-5B4D-215231494920}"/>
              </a:ext>
            </a:extLst>
          </p:cNvPr>
          <p:cNvSpPr txBox="1"/>
          <p:nvPr/>
        </p:nvSpPr>
        <p:spPr>
          <a:xfrm>
            <a:off x="2286000" y="1448830"/>
            <a:ext cx="4572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main()</a:t>
            </a:r>
            <a:endParaRPr lang="id-ID" sz="1400" i="1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id-ID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x;</a:t>
            </a:r>
            <a:endParaRPr lang="id-ID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400" b="1" dirty="0">
              <a:solidFill>
                <a:schemeClr val="accent6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x = 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90</a:t>
            </a:r>
            <a:r>
              <a:rPr lang="en-US" sz="1400" dirty="0"/>
              <a:t>;</a:t>
            </a:r>
            <a:endParaRPr lang="id-ID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id-ID" sz="1400" b="1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(x</a:t>
            </a:r>
            <a:r>
              <a:rPr lang="id-ID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id-ID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80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id-ID" sz="1400" i="1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id-ID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id-ID" sz="14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Lulus</a:t>
            </a:r>
            <a:r>
              <a:rPr lang="id-ID" sz="14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42900" indent="-342900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  <a:p>
            <a:pPr marL="342900" indent="-342900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42900" indent="-342900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id-ID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1400" i="1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73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AED10-A6EC-46DF-201D-CF1F4113B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87D7B-3472-BFBF-F7A8-26208D435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Definisi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DEE1-2DCB-39C9-B993-7C97A94C6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725" y="2415655"/>
            <a:ext cx="4181700" cy="1246792"/>
          </a:xfrm>
        </p:spPr>
        <p:txBody>
          <a:bodyPr>
            <a:normAutofit/>
          </a:bodyPr>
          <a:lstStyle/>
          <a:p>
            <a:pPr marL="152400" indent="0">
              <a:buNone/>
            </a:pPr>
            <a:r>
              <a:rPr lang="en-US" sz="1400" dirty="0" err="1"/>
              <a:t>Memutuskan</a:t>
            </a:r>
            <a:r>
              <a:rPr lang="en-US" sz="1400" dirty="0"/>
              <a:t> untuk </a:t>
            </a:r>
            <a:r>
              <a:rPr lang="en-US" sz="1400" dirty="0" err="1"/>
              <a:t>mengeksekusi</a:t>
            </a:r>
            <a:r>
              <a:rPr lang="en-US" sz="1400" dirty="0"/>
              <a:t> </a:t>
            </a:r>
            <a:r>
              <a:rPr lang="en-US" sz="1400" i="1" dirty="0">
                <a:solidFill>
                  <a:schemeClr val="accent4">
                    <a:lumMod val="75000"/>
                  </a:schemeClr>
                </a:solidFill>
              </a:rPr>
              <a:t>statement </a:t>
            </a:r>
            <a:r>
              <a:rPr lang="en-US" sz="1400" dirty="0" err="1">
                <a:solidFill>
                  <a:schemeClr val="accent5"/>
                </a:solidFill>
              </a:rPr>
              <a:t>jika</a:t>
            </a:r>
            <a:r>
              <a:rPr lang="en-US" sz="1400" dirty="0">
                <a:solidFill>
                  <a:schemeClr val="accent5"/>
                </a:solidFill>
              </a:rPr>
              <a:t> </a:t>
            </a:r>
            <a:r>
              <a:rPr lang="en-US" sz="1400" dirty="0"/>
              <a:t>kondisi </a:t>
            </a:r>
            <a:r>
              <a:rPr lang="en-US" sz="1400" dirty="0" err="1">
                <a:solidFill>
                  <a:schemeClr val="accent5"/>
                </a:solidFill>
              </a:rPr>
              <a:t>terpenuhi</a:t>
            </a:r>
            <a:r>
              <a:rPr lang="en-US" sz="1400" dirty="0"/>
              <a:t> atau </a:t>
            </a:r>
            <a:r>
              <a:rPr lang="en-US" sz="1400" dirty="0" err="1"/>
              <a:t>mengeksekusi</a:t>
            </a:r>
            <a:r>
              <a:rPr lang="en-US" sz="1400" dirty="0"/>
              <a:t> </a:t>
            </a:r>
            <a:r>
              <a:rPr lang="en-US" sz="1400" i="1" dirty="0">
                <a:solidFill>
                  <a:schemeClr val="accent4">
                    <a:lumMod val="75000"/>
                  </a:schemeClr>
                </a:solidFill>
              </a:rPr>
              <a:t>statement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lain </a:t>
            </a:r>
            <a:r>
              <a:rPr lang="en-US" sz="1400" dirty="0" err="1"/>
              <a:t>bila</a:t>
            </a:r>
            <a:r>
              <a:rPr lang="en-US" sz="1400" dirty="0"/>
              <a:t> kondisi </a:t>
            </a:r>
            <a:r>
              <a:rPr lang="en-US" sz="1400" dirty="0">
                <a:solidFill>
                  <a:schemeClr val="accent5"/>
                </a:solidFill>
              </a:rPr>
              <a:t>tidak </a:t>
            </a:r>
            <a:r>
              <a:rPr lang="en-US" sz="1400" dirty="0" err="1">
                <a:solidFill>
                  <a:schemeClr val="accent5"/>
                </a:solidFill>
              </a:rPr>
              <a:t>terpenuhi</a:t>
            </a:r>
            <a:endParaRPr lang="en-ID" sz="1400" dirty="0">
              <a:solidFill>
                <a:schemeClr val="accent5"/>
              </a:solidFill>
            </a:endParaRPr>
          </a:p>
        </p:txBody>
      </p: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4AE75E49-FD5B-5107-F7CD-B7F2BF886F78}"/>
              </a:ext>
            </a:extLst>
          </p:cNvPr>
          <p:cNvSpPr/>
          <p:nvPr/>
        </p:nvSpPr>
        <p:spPr>
          <a:xfrm>
            <a:off x="6192998" y="1865600"/>
            <a:ext cx="1456738" cy="642942"/>
          </a:xfrm>
          <a:prstGeom prst="flowChartDecision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kondisi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AB0EC4CA-C079-82A2-9133-E66909B0E95D}"/>
              </a:ext>
            </a:extLst>
          </p:cNvPr>
          <p:cNvSpPr/>
          <p:nvPr/>
        </p:nvSpPr>
        <p:spPr>
          <a:xfrm>
            <a:off x="5041149" y="2621578"/>
            <a:ext cx="1159098" cy="417473"/>
          </a:xfrm>
          <a:prstGeom prst="flowChartProcess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statement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F2BFCCA-CA17-699F-DBFD-845F3E55443C}"/>
              </a:ext>
            </a:extLst>
          </p:cNvPr>
          <p:cNvSpPr/>
          <p:nvPr/>
        </p:nvSpPr>
        <p:spPr>
          <a:xfrm>
            <a:off x="6921367" y="1407278"/>
            <a:ext cx="45719" cy="470398"/>
          </a:xfrm>
          <a:custGeom>
            <a:avLst/>
            <a:gdLst>
              <a:gd name="connsiteX0" fmla="*/ 0 w 0"/>
              <a:gd name="connsiteY0" fmla="*/ 0 h 991673"/>
              <a:gd name="connsiteX1" fmla="*/ 0 w 0"/>
              <a:gd name="connsiteY1" fmla="*/ 991673 h 99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91673">
                <a:moveTo>
                  <a:pt x="0" y="0"/>
                </a:moveTo>
                <a:lnTo>
                  <a:pt x="0" y="991673"/>
                </a:lnTo>
              </a:path>
            </a:pathLst>
          </a:cu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9A9D8E4-8A1B-53FB-98B3-CF47969C0F5A}"/>
              </a:ext>
            </a:extLst>
          </p:cNvPr>
          <p:cNvSpPr/>
          <p:nvPr/>
        </p:nvSpPr>
        <p:spPr>
          <a:xfrm>
            <a:off x="5620698" y="2186769"/>
            <a:ext cx="598263" cy="417473"/>
          </a:xfrm>
          <a:custGeom>
            <a:avLst/>
            <a:gdLst>
              <a:gd name="connsiteX0" fmla="*/ 1159098 w 1159098"/>
              <a:gd name="connsiteY0" fmla="*/ 0 h 682580"/>
              <a:gd name="connsiteX1" fmla="*/ 0 w 1159098"/>
              <a:gd name="connsiteY1" fmla="*/ 0 h 682580"/>
              <a:gd name="connsiteX2" fmla="*/ 0 w 1159098"/>
              <a:gd name="connsiteY2" fmla="*/ 682580 h 68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9098" h="682580">
                <a:moveTo>
                  <a:pt x="1159098" y="0"/>
                </a:moveTo>
                <a:lnTo>
                  <a:pt x="0" y="0"/>
                </a:lnTo>
                <a:lnTo>
                  <a:pt x="0" y="682580"/>
                </a:lnTo>
              </a:path>
            </a:pathLst>
          </a:cu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AE4E037-DB7C-F2CF-2BD4-2011C924720D}"/>
              </a:ext>
            </a:extLst>
          </p:cNvPr>
          <p:cNvSpPr/>
          <p:nvPr/>
        </p:nvSpPr>
        <p:spPr>
          <a:xfrm flipV="1">
            <a:off x="5649274" y="3039051"/>
            <a:ext cx="1272093" cy="399706"/>
          </a:xfrm>
          <a:custGeom>
            <a:avLst/>
            <a:gdLst>
              <a:gd name="connsiteX0" fmla="*/ 1159098 w 1159098"/>
              <a:gd name="connsiteY0" fmla="*/ 0 h 682580"/>
              <a:gd name="connsiteX1" fmla="*/ 0 w 1159098"/>
              <a:gd name="connsiteY1" fmla="*/ 0 h 682580"/>
              <a:gd name="connsiteX2" fmla="*/ 0 w 1159098"/>
              <a:gd name="connsiteY2" fmla="*/ 682580 h 68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9098" h="682580">
                <a:moveTo>
                  <a:pt x="1159098" y="0"/>
                </a:moveTo>
                <a:lnTo>
                  <a:pt x="0" y="0"/>
                </a:lnTo>
                <a:lnTo>
                  <a:pt x="0" y="682580"/>
                </a:lnTo>
              </a:path>
            </a:pathLst>
          </a:custGeom>
          <a:ln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01E77C5F-B7E1-6830-503D-C932CE4F1787}"/>
              </a:ext>
            </a:extLst>
          </p:cNvPr>
          <p:cNvSpPr/>
          <p:nvPr/>
        </p:nvSpPr>
        <p:spPr>
          <a:xfrm>
            <a:off x="5049990" y="1865600"/>
            <a:ext cx="1214446" cy="28575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true</a:t>
            </a: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B753A961-52D7-9A87-5E5B-F5655FEDBC6F}"/>
              </a:ext>
            </a:extLst>
          </p:cNvPr>
          <p:cNvSpPr/>
          <p:nvPr/>
        </p:nvSpPr>
        <p:spPr>
          <a:xfrm flipH="1">
            <a:off x="6878754" y="3438757"/>
            <a:ext cx="45719" cy="788118"/>
          </a:xfrm>
          <a:custGeom>
            <a:avLst/>
            <a:gdLst>
              <a:gd name="connsiteX0" fmla="*/ 0 w 0"/>
              <a:gd name="connsiteY0" fmla="*/ 0 h 991673"/>
              <a:gd name="connsiteX1" fmla="*/ 0 w 0"/>
              <a:gd name="connsiteY1" fmla="*/ 991673 h 99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91673">
                <a:moveTo>
                  <a:pt x="0" y="0"/>
                </a:moveTo>
                <a:lnTo>
                  <a:pt x="0" y="991673"/>
                </a:lnTo>
              </a:path>
            </a:pathLst>
          </a:cu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56BC7D30-4CF5-F1F4-69AA-A6ACF8D226C5}"/>
              </a:ext>
            </a:extLst>
          </p:cNvPr>
          <p:cNvSpPr/>
          <p:nvPr/>
        </p:nvSpPr>
        <p:spPr>
          <a:xfrm>
            <a:off x="7649736" y="2571750"/>
            <a:ext cx="1159098" cy="417473"/>
          </a:xfrm>
          <a:prstGeom prst="flowChartProcess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statement</a:t>
            </a:r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84978BF3-2167-A773-6501-CE945DD6CF85}"/>
              </a:ext>
            </a:extLst>
          </p:cNvPr>
          <p:cNvSpPr/>
          <p:nvPr/>
        </p:nvSpPr>
        <p:spPr>
          <a:xfrm flipH="1">
            <a:off x="7649735" y="2173031"/>
            <a:ext cx="504219" cy="417473"/>
          </a:xfrm>
          <a:custGeom>
            <a:avLst/>
            <a:gdLst>
              <a:gd name="connsiteX0" fmla="*/ 1159098 w 1159098"/>
              <a:gd name="connsiteY0" fmla="*/ 0 h 682580"/>
              <a:gd name="connsiteX1" fmla="*/ 0 w 1159098"/>
              <a:gd name="connsiteY1" fmla="*/ 0 h 682580"/>
              <a:gd name="connsiteX2" fmla="*/ 0 w 1159098"/>
              <a:gd name="connsiteY2" fmla="*/ 682580 h 68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9098" h="682580">
                <a:moveTo>
                  <a:pt x="1159098" y="0"/>
                </a:moveTo>
                <a:lnTo>
                  <a:pt x="0" y="0"/>
                </a:lnTo>
                <a:lnTo>
                  <a:pt x="0" y="682580"/>
                </a:lnTo>
              </a:path>
            </a:pathLst>
          </a:cu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D8D5465B-70B9-A8A7-919B-042E39535105}"/>
              </a:ext>
            </a:extLst>
          </p:cNvPr>
          <p:cNvSpPr/>
          <p:nvPr/>
        </p:nvSpPr>
        <p:spPr>
          <a:xfrm flipH="1" flipV="1">
            <a:off x="6921367" y="2989223"/>
            <a:ext cx="1229481" cy="449534"/>
          </a:xfrm>
          <a:custGeom>
            <a:avLst/>
            <a:gdLst>
              <a:gd name="connsiteX0" fmla="*/ 1159098 w 1159098"/>
              <a:gd name="connsiteY0" fmla="*/ 0 h 682580"/>
              <a:gd name="connsiteX1" fmla="*/ 0 w 1159098"/>
              <a:gd name="connsiteY1" fmla="*/ 0 h 682580"/>
              <a:gd name="connsiteX2" fmla="*/ 0 w 1159098"/>
              <a:gd name="connsiteY2" fmla="*/ 682580 h 68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9098" h="682580">
                <a:moveTo>
                  <a:pt x="1159098" y="0"/>
                </a:moveTo>
                <a:lnTo>
                  <a:pt x="0" y="0"/>
                </a:lnTo>
                <a:lnTo>
                  <a:pt x="0" y="682580"/>
                </a:lnTo>
              </a:path>
            </a:pathLst>
          </a:custGeom>
          <a:ln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6DD4724F-BDAA-5D15-E618-CD0436B81C8B}"/>
              </a:ext>
            </a:extLst>
          </p:cNvPr>
          <p:cNvSpPr/>
          <p:nvPr/>
        </p:nvSpPr>
        <p:spPr>
          <a:xfrm>
            <a:off x="7407444" y="1865600"/>
            <a:ext cx="1214446" cy="28575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false</a:t>
            </a:r>
            <a:endParaRPr lang="id-ID" sz="12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4610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FI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947</Words>
  <Application>Microsoft Office PowerPoint</Application>
  <PresentationFormat>On-screen Show (16:9)</PresentationFormat>
  <Paragraphs>312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Consolas</vt:lpstr>
      <vt:lpstr>Open Sans</vt:lpstr>
      <vt:lpstr>Arial</vt:lpstr>
      <vt:lpstr>Open Sans SemiBold</vt:lpstr>
      <vt:lpstr>Open Sans Medium</vt:lpstr>
      <vt:lpstr>Simple Light</vt:lpstr>
      <vt:lpstr>Template FIK</vt:lpstr>
      <vt:lpstr>04 Percabangan</vt:lpstr>
      <vt:lpstr>Sebelumnya…</vt:lpstr>
      <vt:lpstr>Outline Materi</vt:lpstr>
      <vt:lpstr>Struktur IF</vt:lpstr>
      <vt:lpstr>Definisi</vt:lpstr>
      <vt:lpstr>Kode</vt:lpstr>
      <vt:lpstr>Contoh</vt:lpstr>
      <vt:lpstr>Struktur  IF – ELSE</vt:lpstr>
      <vt:lpstr>Definisi</vt:lpstr>
      <vt:lpstr>Kode</vt:lpstr>
      <vt:lpstr>Contoh</vt:lpstr>
      <vt:lpstr>Struktur IF – ELSE – IF</vt:lpstr>
      <vt:lpstr>Definisi</vt:lpstr>
      <vt:lpstr>Kode</vt:lpstr>
      <vt:lpstr>Contoh</vt:lpstr>
      <vt:lpstr>Struktur SWITCH</vt:lpstr>
      <vt:lpstr>Definisi</vt:lpstr>
      <vt:lpstr>Kode</vt:lpstr>
      <vt:lpstr>Contoh</vt:lpstr>
      <vt:lpstr>Catatan</vt:lpstr>
      <vt:lpstr>Latihan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Bayu Setiaji</dc:creator>
  <cp:lastModifiedBy>Bayu Setiaji</cp:lastModifiedBy>
  <cp:revision>18</cp:revision>
  <dcterms:modified xsi:type="dcterms:W3CDTF">2025-10-19T02:41:39Z</dcterms:modified>
</cp:coreProperties>
</file>