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5"/>
  </p:notesMasterIdLst>
  <p:sldIdLst>
    <p:sldId id="256" r:id="rId3"/>
    <p:sldId id="257" r:id="rId4"/>
    <p:sldId id="277" r:id="rId5"/>
    <p:sldId id="304" r:id="rId6"/>
    <p:sldId id="282" r:id="rId7"/>
    <p:sldId id="293" r:id="rId8"/>
    <p:sldId id="305" r:id="rId9"/>
    <p:sldId id="306" r:id="rId10"/>
    <p:sldId id="302" r:id="rId11"/>
    <p:sldId id="278" r:id="rId12"/>
    <p:sldId id="279" r:id="rId13"/>
    <p:sldId id="286" r:id="rId14"/>
    <p:sldId id="289" r:id="rId15"/>
    <p:sldId id="295" r:id="rId16"/>
    <p:sldId id="301" r:id="rId17"/>
    <p:sldId id="280" r:id="rId18"/>
    <p:sldId id="290" r:id="rId19"/>
    <p:sldId id="291" r:id="rId20"/>
    <p:sldId id="300" r:id="rId21"/>
    <p:sldId id="285" r:id="rId22"/>
    <p:sldId id="303" r:id="rId23"/>
    <p:sldId id="274" r:id="rId24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Medium" panose="020B0604020202020204" charset="0"/>
      <p:regular r:id="rId34"/>
      <p:bold r:id="rId35"/>
      <p:italic r:id="rId36"/>
      <p:boldItalic r:id="rId37"/>
    </p:embeddedFont>
    <p:embeddedFont>
      <p:font typeface="Open Sans SemiBold" panose="020B07060308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1b06d3367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1b06d3367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252375" y="3091575"/>
            <a:ext cx="43254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393075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972" y="619475"/>
            <a:ext cx="1091475" cy="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6" r:id="rId6"/>
    <p:sldLayoutId id="2147483667" r:id="rId7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br>
              <a:rPr lang="en" dirty="0"/>
            </a:br>
            <a:r>
              <a:rPr lang="en" dirty="0"/>
              <a:t>Perulangan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ST068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A820-D450-8A49-9580-A47DA2D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br>
              <a:rPr lang="en-US" dirty="0"/>
            </a:br>
            <a:r>
              <a:rPr lang="en-US" dirty="0"/>
              <a:t>WHILE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952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3FE-9587-A53F-0BF4-B41F5A9B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18780-F4E3-63B6-7D80-5F0E013A8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725" y="2415655"/>
            <a:ext cx="4181700" cy="124679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Seperti </a:t>
            </a:r>
            <a:r>
              <a:rPr lang="en-US" sz="1400" dirty="0" err="1">
                <a:solidFill>
                  <a:schemeClr val="tx1"/>
                </a:solidFill>
              </a:rPr>
              <a:t>struktur</a:t>
            </a:r>
            <a:r>
              <a:rPr lang="en-US" sz="1400" dirty="0">
                <a:solidFill>
                  <a:schemeClr val="tx1"/>
                </a:solidFill>
              </a:rPr>
              <a:t> FOR, tetapi</a:t>
            </a:r>
          </a:p>
          <a:p>
            <a:r>
              <a:rPr lang="en-US" sz="1400" dirty="0">
                <a:solidFill>
                  <a:schemeClr val="tx1"/>
                </a:solidFill>
              </a:rPr>
              <a:t>Dapat </a:t>
            </a:r>
            <a:r>
              <a:rPr lang="en-US" sz="1400" dirty="0" err="1">
                <a:solidFill>
                  <a:schemeClr val="tx1"/>
                </a:solidFill>
              </a:rPr>
              <a:t>mengeksekusi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rgbClr val="00B050"/>
                </a:solidFill>
              </a:rPr>
              <a:t>statement </a:t>
            </a:r>
            <a:r>
              <a:rPr lang="en-US" sz="1400" dirty="0">
                <a:solidFill>
                  <a:schemeClr val="tx1"/>
                </a:solidFill>
              </a:rPr>
              <a:t>dengan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jumlah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iterasi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tidak pasti</a:t>
            </a:r>
            <a:endParaRPr lang="en-ID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11877BC3-4D19-0A44-0150-5ECBFC6E4C82}"/>
              </a:ext>
            </a:extLst>
          </p:cNvPr>
          <p:cNvSpPr/>
          <p:nvPr/>
        </p:nvSpPr>
        <p:spPr>
          <a:xfrm>
            <a:off x="6966150" y="1865600"/>
            <a:ext cx="1456738" cy="642942"/>
          </a:xfrm>
          <a:prstGeom prst="flowChartDecision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kondisi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BEE23C3-02F5-3E78-C1E1-E350CAD96AE4}"/>
              </a:ext>
            </a:extLst>
          </p:cNvPr>
          <p:cNvSpPr/>
          <p:nvPr/>
        </p:nvSpPr>
        <p:spPr>
          <a:xfrm>
            <a:off x="5814301" y="2621578"/>
            <a:ext cx="1159098" cy="417473"/>
          </a:xfrm>
          <a:prstGeom prst="flowChartProcess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ED7DEC5-C784-B6CA-69CD-9178FA63FE9F}"/>
              </a:ext>
            </a:extLst>
          </p:cNvPr>
          <p:cNvSpPr/>
          <p:nvPr/>
        </p:nvSpPr>
        <p:spPr>
          <a:xfrm>
            <a:off x="7694519" y="1407278"/>
            <a:ext cx="45719" cy="470398"/>
          </a:xfrm>
          <a:custGeom>
            <a:avLst/>
            <a:gdLst>
              <a:gd name="connsiteX0" fmla="*/ 0 w 0"/>
              <a:gd name="connsiteY0" fmla="*/ 0 h 991673"/>
              <a:gd name="connsiteX1" fmla="*/ 0 w 0"/>
              <a:gd name="connsiteY1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1673">
                <a:moveTo>
                  <a:pt x="0" y="0"/>
                </a:moveTo>
                <a:lnTo>
                  <a:pt x="0" y="991673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928EC43-9342-54DF-D17C-F334703BCF07}"/>
              </a:ext>
            </a:extLst>
          </p:cNvPr>
          <p:cNvSpPr/>
          <p:nvPr/>
        </p:nvSpPr>
        <p:spPr>
          <a:xfrm>
            <a:off x="6393850" y="2186769"/>
            <a:ext cx="598263" cy="417473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8B895F35-6C23-01A4-B2B4-736A82949120}"/>
              </a:ext>
            </a:extLst>
          </p:cNvPr>
          <p:cNvSpPr/>
          <p:nvPr/>
        </p:nvSpPr>
        <p:spPr>
          <a:xfrm rot="16200000" flipV="1">
            <a:off x="7176822" y="2305118"/>
            <a:ext cx="314273" cy="721120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5ABC454F-871A-A2C2-D6FD-2890B55A6017}"/>
              </a:ext>
            </a:extLst>
          </p:cNvPr>
          <p:cNvSpPr/>
          <p:nvPr/>
        </p:nvSpPr>
        <p:spPr>
          <a:xfrm>
            <a:off x="5823142" y="1865600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true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4C7CC60A-5924-6C08-13D4-2DCD44E9334D}"/>
              </a:ext>
            </a:extLst>
          </p:cNvPr>
          <p:cNvSpPr/>
          <p:nvPr/>
        </p:nvSpPr>
        <p:spPr>
          <a:xfrm>
            <a:off x="8407276" y="2195281"/>
            <a:ext cx="105999" cy="1467166"/>
          </a:xfrm>
          <a:custGeom>
            <a:avLst/>
            <a:gdLst>
              <a:gd name="connsiteX0" fmla="*/ 0 w 0"/>
              <a:gd name="connsiteY0" fmla="*/ 0 h 991673"/>
              <a:gd name="connsiteX1" fmla="*/ 0 w 0"/>
              <a:gd name="connsiteY1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1673">
                <a:moveTo>
                  <a:pt x="0" y="0"/>
                </a:moveTo>
                <a:lnTo>
                  <a:pt x="0" y="991673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9EC7BC44-E1EB-CD65-9BCC-F2038079B8C7}"/>
              </a:ext>
            </a:extLst>
          </p:cNvPr>
          <p:cNvSpPr/>
          <p:nvPr/>
        </p:nvSpPr>
        <p:spPr>
          <a:xfrm>
            <a:off x="7535354" y="2687438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false</a:t>
            </a:r>
            <a:endParaRPr lang="id-ID" sz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oogle Shape;132;p25">
            <a:extLst>
              <a:ext uri="{FF2B5EF4-FFF2-40B4-BE49-F238E27FC236}">
                <a16:creationId xmlns:a16="http://schemas.microsoft.com/office/drawing/2014/main" id="{9DB19790-2391-1A8F-D39D-838441937F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17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B100-0675-230E-BC33-76FE8D78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Bentuk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B40E6F-F80B-A283-D593-C420CE719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984825"/>
            <a:ext cx="3679381" cy="1836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while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D9B63-2181-8135-5E55-5D170EA54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C0802-578D-F553-F26E-E89631A17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984825"/>
            <a:ext cx="3679381" cy="1836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09854-F6A8-40C8-9C93-2F0FD949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Google Shape;132;p25">
            <a:extLst>
              <a:ext uri="{FF2B5EF4-FFF2-40B4-BE49-F238E27FC236}">
                <a16:creationId xmlns:a16="http://schemas.microsoft.com/office/drawing/2014/main" id="{A5D4DC97-2696-2987-37CE-DB1ADB03FB0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61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37A71-D444-0392-B241-03DE1367C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DFE6-9D56-1306-9BB2-61CF426B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026D9A-6025-808D-5A24-26FCF2DDB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AE6F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Test_while</a:t>
            </a:r>
            <a:endParaRPr lang="id-ID" sz="1600" i="1" dirty="0">
              <a:solidFill>
                <a:srgbClr val="AE6F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DEKLARASI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ALGORITMA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id-ID" sz="1600" dirty="0"/>
              <a:t>←</a:t>
            </a:r>
            <a:r>
              <a:rPr lang="en-US" sz="1600" dirty="0"/>
              <a:t> 0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d-ID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i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while</a:t>
            </a:r>
            <a:endParaRPr lang="id-ID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B90BF-BDFB-E211-B34C-FC20D1E52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7506F6-DF49-448C-98DE-39EC9B02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42900" indent="-342900"/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342900" indent="-342900"/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F8499-42DA-A374-5C92-4E3F0903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Google Shape;132;p25">
            <a:extLst>
              <a:ext uri="{FF2B5EF4-FFF2-40B4-BE49-F238E27FC236}">
                <a16:creationId xmlns:a16="http://schemas.microsoft.com/office/drawing/2014/main" id="{6C8B9A11-8874-7560-0C08-3AE6697E0F8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6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22338-F1B1-37B0-AA86-5711F2C9A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1F14-997B-D648-61F3-25994F8C1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Perbandingan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91BEA-FF9D-AB1E-C408-56AD19F71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277" y="2197166"/>
            <a:ext cx="3242557" cy="2464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id-ID" sz="12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accent2"/>
                </a:solidFill>
              </a:rPr>
              <a:t>0</a:t>
            </a:r>
            <a:r>
              <a:rPr lang="en-US" sz="1200" dirty="0"/>
              <a:t>;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id-ID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id-ID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id-ID" sz="12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342900" indent="-342900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2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endParaRPr lang="id-ID" sz="1200" b="1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200" b="1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D7E8E2-39BD-D413-54F8-44AC0102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277" y="1911412"/>
            <a:ext cx="3242557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C++: FOR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384E8-B515-C48F-3ADC-ECB1C8F86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66" y="2241352"/>
            <a:ext cx="2850595" cy="2419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id-ID" sz="12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accent2"/>
                </a:solidFill>
              </a:rPr>
              <a:t>0</a:t>
            </a:r>
            <a:r>
              <a:rPr lang="en-US" sz="1200" dirty="0"/>
              <a:t>;</a:t>
            </a:r>
          </a:p>
          <a:p>
            <a:endParaRPr lang="id-ID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while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id-ID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id-ID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id-ID" sz="12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++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342900" indent="-342900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2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endParaRPr lang="id-ID" sz="1200" b="1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200" b="1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562B62-7EE4-09B0-BEBF-4B4C80EC7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66" y="1955597"/>
            <a:ext cx="2850595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C++: WHILE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4A6190-D723-F69B-1E3D-75ADA4B75913}"/>
              </a:ext>
            </a:extLst>
          </p:cNvPr>
          <p:cNvSpPr/>
          <p:nvPr/>
        </p:nvSpPr>
        <p:spPr>
          <a:xfrm>
            <a:off x="3609537" y="2211848"/>
            <a:ext cx="1245705" cy="42407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nilai awal</a:t>
            </a:r>
            <a:endParaRPr lang="id-ID" sz="100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D38A5-C53F-39AE-3FB4-6BEBA99883BE}"/>
              </a:ext>
            </a:extLst>
          </p:cNvPr>
          <p:cNvSpPr/>
          <p:nvPr/>
        </p:nvSpPr>
        <p:spPr>
          <a:xfrm>
            <a:off x="3609537" y="3230851"/>
            <a:ext cx="1245705" cy="42407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kondisi</a:t>
            </a:r>
            <a:endParaRPr lang="id-ID" sz="10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71829-CF47-6749-3AF4-9D5890A48D1A}"/>
              </a:ext>
            </a:extLst>
          </p:cNvPr>
          <p:cNvSpPr/>
          <p:nvPr/>
        </p:nvSpPr>
        <p:spPr>
          <a:xfrm>
            <a:off x="3609537" y="4131290"/>
            <a:ext cx="1245705" cy="424070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langkah</a:t>
            </a:r>
            <a:endParaRPr lang="id-ID" sz="1000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Elbow Connector 4">
            <a:extLst>
              <a:ext uri="{FF2B5EF4-FFF2-40B4-BE49-F238E27FC236}">
                <a16:creationId xmlns:a16="http://schemas.microsoft.com/office/drawing/2014/main" id="{4B33F50E-4FFE-1956-A578-056163AD9942}"/>
              </a:ext>
            </a:extLst>
          </p:cNvPr>
          <p:cNvCxnSpPr>
            <a:cxnSpLocks/>
          </p:cNvCxnSpPr>
          <p:nvPr/>
        </p:nvCxnSpPr>
        <p:spPr>
          <a:xfrm flipV="1">
            <a:off x="1752617" y="2423883"/>
            <a:ext cx="1856920" cy="339621"/>
          </a:xfrm>
          <a:prstGeom prst="bentConnector3">
            <a:avLst>
              <a:gd name="adj1" fmla="val 51201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21">
            <a:extLst>
              <a:ext uri="{FF2B5EF4-FFF2-40B4-BE49-F238E27FC236}">
                <a16:creationId xmlns:a16="http://schemas.microsoft.com/office/drawing/2014/main" id="{DE114432-158F-2BCF-B76A-4D7C22FA48C9}"/>
              </a:ext>
            </a:extLst>
          </p:cNvPr>
          <p:cNvCxnSpPr>
            <a:cxnSpLocks/>
            <a:stCxn id="35" idx="0"/>
            <a:endCxn id="11" idx="3"/>
          </p:cNvCxnSpPr>
          <p:nvPr/>
        </p:nvCxnSpPr>
        <p:spPr>
          <a:xfrm rot="16200000" flipV="1">
            <a:off x="5589878" y="1689247"/>
            <a:ext cx="122888" cy="1592160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5">
            <a:extLst>
              <a:ext uri="{FF2B5EF4-FFF2-40B4-BE49-F238E27FC236}">
                <a16:creationId xmlns:a16="http://schemas.microsoft.com/office/drawing/2014/main" id="{125A52AA-318F-9126-E4E8-AF00EF5C6BCB}"/>
              </a:ext>
            </a:extLst>
          </p:cNvPr>
          <p:cNvCxnSpPr>
            <a:cxnSpLocks/>
            <a:stCxn id="37" idx="2"/>
            <a:endCxn id="12" idx="3"/>
          </p:cNvCxnSpPr>
          <p:nvPr/>
        </p:nvCxnSpPr>
        <p:spPr>
          <a:xfrm rot="5400000">
            <a:off x="5730329" y="2009034"/>
            <a:ext cx="558765" cy="2308938"/>
          </a:xfrm>
          <a:prstGeom prst="bentConnector2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9">
            <a:extLst>
              <a:ext uri="{FF2B5EF4-FFF2-40B4-BE49-F238E27FC236}">
                <a16:creationId xmlns:a16="http://schemas.microsoft.com/office/drawing/2014/main" id="{C5C3E29B-0B8B-C49F-D889-C6D5EDEE5FB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826029" y="3163503"/>
            <a:ext cx="1783508" cy="279383"/>
          </a:xfrm>
          <a:prstGeom prst="bentConnector3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32">
            <a:extLst>
              <a:ext uri="{FF2B5EF4-FFF2-40B4-BE49-F238E27FC236}">
                <a16:creationId xmlns:a16="http://schemas.microsoft.com/office/drawing/2014/main" id="{98456D34-EBAB-504B-883A-2F752FDB724E}"/>
              </a:ext>
            </a:extLst>
          </p:cNvPr>
          <p:cNvCxnSpPr>
            <a:cxnSpLocks/>
            <a:stCxn id="43" idx="3"/>
            <a:endCxn id="13" idx="1"/>
          </p:cNvCxnSpPr>
          <p:nvPr/>
        </p:nvCxnSpPr>
        <p:spPr>
          <a:xfrm>
            <a:off x="1826029" y="3701642"/>
            <a:ext cx="1783508" cy="641683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5">
            <a:extLst>
              <a:ext uri="{FF2B5EF4-FFF2-40B4-BE49-F238E27FC236}">
                <a16:creationId xmlns:a16="http://schemas.microsoft.com/office/drawing/2014/main" id="{DBAFFF7A-110D-806E-2571-5AEB4D40B2AB}"/>
              </a:ext>
            </a:extLst>
          </p:cNvPr>
          <p:cNvCxnSpPr>
            <a:cxnSpLocks/>
            <a:stCxn id="41" idx="2"/>
            <a:endCxn id="13" idx="3"/>
          </p:cNvCxnSpPr>
          <p:nvPr/>
        </p:nvCxnSpPr>
        <p:spPr>
          <a:xfrm rot="5400000">
            <a:off x="5543372" y="2195991"/>
            <a:ext cx="1459205" cy="2835463"/>
          </a:xfrm>
          <a:prstGeom prst="bentConnector2">
            <a:avLst/>
          </a:prstGeom>
          <a:ln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4E680-DB1A-63E2-7FFA-F14FEEBEE038}"/>
              </a:ext>
            </a:extLst>
          </p:cNvPr>
          <p:cNvSpPr/>
          <p:nvPr/>
        </p:nvSpPr>
        <p:spPr>
          <a:xfrm>
            <a:off x="682108" y="2594746"/>
            <a:ext cx="1070508" cy="33962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92D05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018A40-9B7D-0B01-DA71-7D8AF1551675}"/>
              </a:ext>
            </a:extLst>
          </p:cNvPr>
          <p:cNvSpPr/>
          <p:nvPr/>
        </p:nvSpPr>
        <p:spPr>
          <a:xfrm>
            <a:off x="6039218" y="2546771"/>
            <a:ext cx="816368" cy="33962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92D05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0FA772-2A63-4549-5025-EC53CC2AA441}"/>
              </a:ext>
            </a:extLst>
          </p:cNvPr>
          <p:cNvSpPr/>
          <p:nvPr/>
        </p:nvSpPr>
        <p:spPr>
          <a:xfrm>
            <a:off x="6876739" y="2544500"/>
            <a:ext cx="574881" cy="339621"/>
          </a:xfrm>
          <a:prstGeom prst="rect">
            <a:avLst/>
          </a:prstGeom>
          <a:noFill/>
          <a:ln w="95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92D05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926C7F-F3DB-37D4-F154-D8E81DE71734}"/>
              </a:ext>
            </a:extLst>
          </p:cNvPr>
          <p:cNvSpPr/>
          <p:nvPr/>
        </p:nvSpPr>
        <p:spPr>
          <a:xfrm>
            <a:off x="1251148" y="2963131"/>
            <a:ext cx="574881" cy="339621"/>
          </a:xfrm>
          <a:prstGeom prst="rect">
            <a:avLst/>
          </a:prstGeom>
          <a:noFill/>
          <a:ln w="95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92D05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6F0B0B-1E49-73B1-CC7B-3C51D91DA6B6}"/>
              </a:ext>
            </a:extLst>
          </p:cNvPr>
          <p:cNvSpPr/>
          <p:nvPr/>
        </p:nvSpPr>
        <p:spPr>
          <a:xfrm>
            <a:off x="7500452" y="2544499"/>
            <a:ext cx="380505" cy="339621"/>
          </a:xfrm>
          <a:prstGeom prst="rect">
            <a:avLst/>
          </a:prstGeom>
          <a:noFill/>
          <a:ln w="95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92D05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178EB7-48FF-37C1-3325-E3E85422908E}"/>
              </a:ext>
            </a:extLst>
          </p:cNvPr>
          <p:cNvSpPr/>
          <p:nvPr/>
        </p:nvSpPr>
        <p:spPr>
          <a:xfrm>
            <a:off x="1445524" y="3531831"/>
            <a:ext cx="380505" cy="339621"/>
          </a:xfrm>
          <a:prstGeom prst="rect">
            <a:avLst/>
          </a:prstGeom>
          <a:noFill/>
          <a:ln w="95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92D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20CBF-3F33-71AB-BC71-3E3D341EF19B}"/>
              </a:ext>
            </a:extLst>
          </p:cNvPr>
          <p:cNvSpPr txBox="1"/>
          <p:nvPr/>
        </p:nvSpPr>
        <p:spPr>
          <a:xfrm>
            <a:off x="390300" y="1211296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untuk </a:t>
            </a:r>
            <a:r>
              <a:rPr lang="en-US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jumlah</a:t>
            </a: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iterasi</a:t>
            </a: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diketahui</a:t>
            </a:r>
            <a:endParaRPr lang="en-ID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oogle Shape;132;p25">
            <a:extLst>
              <a:ext uri="{FF2B5EF4-FFF2-40B4-BE49-F238E27FC236}">
                <a16:creationId xmlns:a16="http://schemas.microsoft.com/office/drawing/2014/main" id="{427BC34D-959C-D51D-F3B2-781285E9F2A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0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8730-1FB4-4701-D35D-C80208B5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Perbandingan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A74EEE-3C80-49EC-4E00-2D9C6C1BB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80912"/>
              </p:ext>
            </p:extLst>
          </p:nvPr>
        </p:nvGraphicFramePr>
        <p:xfrm>
          <a:off x="1522050" y="1830070"/>
          <a:ext cx="6096000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253867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15487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9160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Unsur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WHILE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00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Inisialisasi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Tidak </a:t>
                      </a:r>
                      <a:r>
                        <a:rPr lang="en-US" dirty="0" err="1"/>
                        <a:t>harus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Tidak </a:t>
                      </a:r>
                      <a:r>
                        <a:rPr lang="en-US" dirty="0" err="1"/>
                        <a:t>harus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92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Kondisi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Tidak </a:t>
                      </a:r>
                      <a:r>
                        <a:rPr lang="en-US" dirty="0" err="1"/>
                        <a:t>harus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Harus </a:t>
                      </a:r>
                      <a:r>
                        <a:rPr lang="en-US" dirty="0" err="1"/>
                        <a:t>ada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0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Langkah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Tidak </a:t>
                      </a:r>
                      <a:r>
                        <a:rPr lang="en-US" dirty="0" err="1"/>
                        <a:t>harus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Tidak </a:t>
                      </a:r>
                      <a:r>
                        <a:rPr lang="en-US" dirty="0" err="1"/>
                        <a:t>harus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18003"/>
                  </a:ext>
                </a:extLst>
              </a:tr>
            </a:tbl>
          </a:graphicData>
        </a:graphic>
      </p:graphicFrame>
      <p:pic>
        <p:nvPicPr>
          <p:cNvPr id="3" name="Google Shape;132;p25">
            <a:extLst>
              <a:ext uri="{FF2B5EF4-FFF2-40B4-BE49-F238E27FC236}">
                <a16:creationId xmlns:a16="http://schemas.microsoft.com/office/drawing/2014/main" id="{DB974A36-4E2A-076B-5767-C9C7882F4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76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87A69-091C-84A8-DF13-435BCF8DC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280B-E5A2-9477-47F4-1FD02785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DO – WHILE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0947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AED10-A6EC-46DF-201D-CF1F4113B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7D7B-3472-BFBF-F7A8-26208D43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4AE75E49-FD5B-5107-F7CD-B7F2BF886F78}"/>
              </a:ext>
            </a:extLst>
          </p:cNvPr>
          <p:cNvSpPr/>
          <p:nvPr/>
        </p:nvSpPr>
        <p:spPr>
          <a:xfrm>
            <a:off x="6230168" y="2497502"/>
            <a:ext cx="1456738" cy="642942"/>
          </a:xfrm>
          <a:prstGeom prst="flowChartDecision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kondisi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AB0EC4CA-C079-82A2-9133-E66909B0E95D}"/>
              </a:ext>
            </a:extLst>
          </p:cNvPr>
          <p:cNvSpPr/>
          <p:nvPr/>
        </p:nvSpPr>
        <p:spPr>
          <a:xfrm>
            <a:off x="6378988" y="1620242"/>
            <a:ext cx="1159098" cy="417473"/>
          </a:xfrm>
          <a:prstGeom prst="flowChartProcess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F2BFCCA-CA17-699F-DBFD-845F3E55443C}"/>
              </a:ext>
            </a:extLst>
          </p:cNvPr>
          <p:cNvSpPr/>
          <p:nvPr/>
        </p:nvSpPr>
        <p:spPr>
          <a:xfrm>
            <a:off x="6958537" y="2039180"/>
            <a:ext cx="45719" cy="470398"/>
          </a:xfrm>
          <a:custGeom>
            <a:avLst/>
            <a:gdLst>
              <a:gd name="connsiteX0" fmla="*/ 0 w 0"/>
              <a:gd name="connsiteY0" fmla="*/ 0 h 991673"/>
              <a:gd name="connsiteX1" fmla="*/ 0 w 0"/>
              <a:gd name="connsiteY1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1673">
                <a:moveTo>
                  <a:pt x="0" y="0"/>
                </a:moveTo>
                <a:lnTo>
                  <a:pt x="0" y="991673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01E77C5F-B7E1-6830-503D-C932CE4F1787}"/>
              </a:ext>
            </a:extLst>
          </p:cNvPr>
          <p:cNvSpPr/>
          <p:nvPr/>
        </p:nvSpPr>
        <p:spPr>
          <a:xfrm>
            <a:off x="7396214" y="2131503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true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B753A961-52D7-9A87-5E5B-F5655FEDBC6F}"/>
              </a:ext>
            </a:extLst>
          </p:cNvPr>
          <p:cNvSpPr/>
          <p:nvPr/>
        </p:nvSpPr>
        <p:spPr>
          <a:xfrm flipH="1">
            <a:off x="6905560" y="3140444"/>
            <a:ext cx="45719" cy="788118"/>
          </a:xfrm>
          <a:custGeom>
            <a:avLst/>
            <a:gdLst>
              <a:gd name="connsiteX0" fmla="*/ 0 w 0"/>
              <a:gd name="connsiteY0" fmla="*/ 0 h 991673"/>
              <a:gd name="connsiteX1" fmla="*/ 0 w 0"/>
              <a:gd name="connsiteY1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1673">
                <a:moveTo>
                  <a:pt x="0" y="0"/>
                </a:moveTo>
                <a:lnTo>
                  <a:pt x="0" y="991673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6DD4724F-BDAA-5D15-E618-CD0436B81C8B}"/>
              </a:ext>
            </a:extLst>
          </p:cNvPr>
          <p:cNvSpPr/>
          <p:nvPr/>
        </p:nvSpPr>
        <p:spPr>
          <a:xfrm>
            <a:off x="6634292" y="3326229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false</a:t>
            </a:r>
            <a:endParaRPr lang="id-ID" sz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6BC3C92F-FA1C-9359-092B-EE69D388865B}"/>
              </a:ext>
            </a:extLst>
          </p:cNvPr>
          <p:cNvSpPr/>
          <p:nvPr/>
        </p:nvSpPr>
        <p:spPr>
          <a:xfrm flipH="1">
            <a:off x="6912995" y="831392"/>
            <a:ext cx="45719" cy="788118"/>
          </a:xfrm>
          <a:custGeom>
            <a:avLst/>
            <a:gdLst>
              <a:gd name="connsiteX0" fmla="*/ 0 w 0"/>
              <a:gd name="connsiteY0" fmla="*/ 0 h 991673"/>
              <a:gd name="connsiteX1" fmla="*/ 0 w 0"/>
              <a:gd name="connsiteY1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1673">
                <a:moveTo>
                  <a:pt x="0" y="0"/>
                </a:moveTo>
                <a:lnTo>
                  <a:pt x="0" y="991673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Elbow Connector 2">
            <a:extLst>
              <a:ext uri="{FF2B5EF4-FFF2-40B4-BE49-F238E27FC236}">
                <a16:creationId xmlns:a16="http://schemas.microsoft.com/office/drawing/2014/main" id="{520C7BA8-FCBB-FD29-A295-159639D0F1EB}"/>
              </a:ext>
            </a:extLst>
          </p:cNvPr>
          <p:cNvCxnSpPr>
            <a:cxnSpLocks/>
            <a:endCxn id="6" idx="3"/>
          </p:cNvCxnSpPr>
          <p:nvPr/>
        </p:nvCxnSpPr>
        <p:spPr>
          <a:xfrm rot="16200000" flipV="1">
            <a:off x="7112249" y="2254817"/>
            <a:ext cx="996795" cy="1451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6EEEAF-0886-2953-228D-E7FA2F208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725" y="2415655"/>
            <a:ext cx="4181700" cy="124679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Seperti </a:t>
            </a:r>
            <a:r>
              <a:rPr lang="en-US" sz="1400" dirty="0" err="1">
                <a:solidFill>
                  <a:schemeClr val="tx1"/>
                </a:solidFill>
              </a:rPr>
              <a:t>struktur</a:t>
            </a:r>
            <a:r>
              <a:rPr lang="en-US" sz="1400" dirty="0">
                <a:solidFill>
                  <a:schemeClr val="tx1"/>
                </a:solidFill>
              </a:rPr>
              <a:t> WHILE, tetapi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Kondisi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diperiksa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rgbClr val="00B0F0"/>
                </a:solidFill>
              </a:rPr>
              <a:t>di </a:t>
            </a:r>
            <a:r>
              <a:rPr lang="en-US" sz="1400" dirty="0" err="1">
                <a:solidFill>
                  <a:srgbClr val="00B0F0"/>
                </a:solidFill>
              </a:rPr>
              <a:t>akhir</a:t>
            </a:r>
            <a:endParaRPr lang="en-ID" sz="1400" dirty="0">
              <a:solidFill>
                <a:srgbClr val="00B0F0"/>
              </a:solidFill>
            </a:endParaRPr>
          </a:p>
        </p:txBody>
      </p:sp>
      <p:pic>
        <p:nvPicPr>
          <p:cNvPr id="12" name="Google Shape;132;p25">
            <a:extLst>
              <a:ext uri="{FF2B5EF4-FFF2-40B4-BE49-F238E27FC236}">
                <a16:creationId xmlns:a16="http://schemas.microsoft.com/office/drawing/2014/main" id="{96FD1221-2E27-C839-F7DE-3ADD5CC4101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4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A686-DEB9-8117-9F17-BD9925455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87B6-F56B-F396-80D7-4B3C9528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Bentuk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086D2-F942-1F6B-557F-652FC4AB2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984825"/>
            <a:ext cx="3679381" cy="2661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A5AD57-49B9-8E74-8072-B27EF10F0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65481-7E04-A69E-31FA-F3214371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984824"/>
            <a:ext cx="3679381" cy="2661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20A82-5EA1-0B4A-691F-588F52C4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Google Shape;132;p25">
            <a:extLst>
              <a:ext uri="{FF2B5EF4-FFF2-40B4-BE49-F238E27FC236}">
                <a16:creationId xmlns:a16="http://schemas.microsoft.com/office/drawing/2014/main" id="{DD21C40B-BF89-E738-3777-9DD555F0EED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097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F12FF-C322-A14D-465D-F65E8520C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0E37-C5CD-7303-A242-431FE5A8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2CA0E-51C6-461D-4B6D-310ADA8E1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AE6F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Test_do_while</a:t>
            </a:r>
            <a:endParaRPr lang="id-ID" sz="1600" i="1" dirty="0">
              <a:solidFill>
                <a:srgbClr val="AE6F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DEKLARASI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keyIn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endParaRPr lang="id-ID" sz="16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ALGORITMA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d-ID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“input: “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read(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keyIn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i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keyIn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‘q’</a:t>
            </a:r>
            <a:endParaRPr lang="id-ID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166212-2BB1-1CEF-1E2B-F41532F10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4A964B-F216-1AAA-1ED4-5F8FA45BF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keyIn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“input: “;</a:t>
            </a:r>
          </a:p>
          <a:p>
            <a:pPr marL="342900" indent="-342900"/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&gt;&gt;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keyIn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}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keyIn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 ‘q’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42900" indent="-342900"/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DA28D-00BF-BAD9-4165-637FB690B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Google Shape;132;p25">
            <a:extLst>
              <a:ext uri="{FF2B5EF4-FFF2-40B4-BE49-F238E27FC236}">
                <a16:creationId xmlns:a16="http://schemas.microsoft.com/office/drawing/2014/main" id="{65FC384D-545B-72C5-F867-18F43A97A4E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75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3610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Berlari..</a:t>
            </a:r>
            <a:endParaRPr dirty="0"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96B9508-BE9F-FCDE-B8F3-59767034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50"/>
            <a:ext cx="3610200" cy="3307200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/>
              <a:t>Kapan </a:t>
            </a:r>
            <a:r>
              <a:rPr lang="en-US" sz="1400" dirty="0" err="1"/>
              <a:t>dia</a:t>
            </a:r>
            <a:r>
              <a:rPr lang="en-US" sz="1400" dirty="0"/>
              <a:t> </a:t>
            </a:r>
            <a:r>
              <a:rPr lang="en-US" sz="1400" dirty="0" err="1"/>
              <a:t>berhenti</a:t>
            </a:r>
            <a:r>
              <a:rPr lang="en-US" sz="1400" dirty="0"/>
              <a:t> </a:t>
            </a:r>
            <a:r>
              <a:rPr lang="en-US" sz="1400" dirty="0" err="1"/>
              <a:t>melangkahkan</a:t>
            </a:r>
            <a:r>
              <a:rPr lang="en-US" sz="1400" dirty="0"/>
              <a:t> kaki?</a:t>
            </a:r>
            <a:endParaRPr lang="en-ID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4CE13-EF90-B193-07EA-058CDE10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1F05C-6BE3-736B-E171-05E755112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122C-84B8-9785-1597-AD813848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Catatan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0021-FE39-53B4-657F-184DE3839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id-ID" sz="1400" dirty="0"/>
              <a:t>Semua struktur dapat melakukan perulangan dalam jumlah maksimal yang </a:t>
            </a:r>
            <a:r>
              <a:rPr lang="id-ID" sz="1400" dirty="0">
                <a:solidFill>
                  <a:srgbClr val="00B050"/>
                </a:solidFill>
              </a:rPr>
              <a:t>tidak terbatas</a:t>
            </a:r>
            <a:r>
              <a:rPr lang="id-ID" sz="1400" dirty="0"/>
              <a:t>.</a:t>
            </a:r>
          </a:p>
          <a:p>
            <a:pPr marL="285750" indent="-285750"/>
            <a:r>
              <a:rPr lang="id-ID" sz="1400" dirty="0"/>
              <a:t>Jumlah perulangan </a:t>
            </a:r>
            <a:r>
              <a:rPr lang="id-ID" sz="1400" dirty="0">
                <a:solidFill>
                  <a:srgbClr val="00B050"/>
                </a:solidFill>
              </a:rPr>
              <a:t>minimal</a:t>
            </a:r>
            <a:r>
              <a:rPr lang="id-ID" sz="1400" dirty="0"/>
              <a:t> untuk struktur </a:t>
            </a:r>
            <a:r>
              <a:rPr lang="id-ID" sz="1400" dirty="0">
                <a:solidFill>
                  <a:schemeClr val="accent4">
                    <a:lumMod val="75000"/>
                  </a:schemeClr>
                </a:solidFill>
              </a:rPr>
              <a:t>WHILE</a:t>
            </a:r>
            <a:r>
              <a:rPr lang="id-ID" sz="1400" dirty="0"/>
              <a:t> dan </a:t>
            </a:r>
            <a:r>
              <a:rPr lang="id-ID" sz="1400" dirty="0">
                <a:solidFill>
                  <a:schemeClr val="accent4">
                    <a:lumMod val="75000"/>
                  </a:schemeClr>
                </a:solidFill>
              </a:rPr>
              <a:t>FOR</a:t>
            </a:r>
            <a:r>
              <a:rPr lang="id-ID" sz="1400" dirty="0"/>
              <a:t> adalah </a:t>
            </a:r>
            <a:r>
              <a:rPr lang="id-ID" sz="1400" dirty="0">
                <a:solidFill>
                  <a:srgbClr val="00B050"/>
                </a:solidFill>
              </a:rPr>
              <a:t>tidak terjadi perulangan </a:t>
            </a:r>
            <a:r>
              <a:rPr lang="id-ID" sz="1400" dirty="0"/>
              <a:t>sama sekali.</a:t>
            </a:r>
          </a:p>
          <a:p>
            <a:pPr marL="285750" indent="-285750"/>
            <a:r>
              <a:rPr lang="id-ID" sz="1400" dirty="0"/>
              <a:t>Jumlah perulangan </a:t>
            </a:r>
            <a:r>
              <a:rPr lang="id-ID" sz="1400" dirty="0">
                <a:solidFill>
                  <a:srgbClr val="00B050"/>
                </a:solidFill>
              </a:rPr>
              <a:t>minimal </a:t>
            </a:r>
            <a:r>
              <a:rPr lang="id-ID" sz="1400" dirty="0"/>
              <a:t>untuk struktur </a:t>
            </a:r>
            <a:r>
              <a:rPr lang="id-ID" sz="1400" dirty="0">
                <a:solidFill>
                  <a:schemeClr val="accent4">
                    <a:lumMod val="75000"/>
                  </a:schemeClr>
                </a:solidFill>
              </a:rPr>
              <a:t>DO-WHILE</a:t>
            </a:r>
            <a:r>
              <a:rPr lang="id-ID" sz="1400" dirty="0"/>
              <a:t> adalah </a:t>
            </a:r>
            <a:r>
              <a:rPr lang="id-ID" sz="1400" dirty="0">
                <a:solidFill>
                  <a:srgbClr val="00B050"/>
                </a:solidFill>
              </a:rPr>
              <a:t>1 kali</a:t>
            </a:r>
            <a:r>
              <a:rPr lang="id-ID" sz="1400" dirty="0"/>
              <a:t>.</a:t>
            </a:r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C71DB689-5903-2E07-B9E6-A568A5F601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9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7515-118E-D423-DC7E-4181F3B4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Latihan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15429-B661-D9AA-DBFB-2B83FC2A6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 err="1"/>
              <a:t>Menampilkan</a:t>
            </a:r>
            <a:r>
              <a:rPr lang="en-ID" sz="1400" dirty="0"/>
              <a:t> </a:t>
            </a:r>
            <a:r>
              <a:rPr lang="en-ID" sz="1400" dirty="0" err="1"/>
              <a:t>bilangan</a:t>
            </a:r>
            <a:r>
              <a:rPr lang="en-ID" sz="1400" dirty="0"/>
              <a:t> </a:t>
            </a:r>
            <a:r>
              <a:rPr lang="en-ID" sz="1400" dirty="0" err="1">
                <a:solidFill>
                  <a:srgbClr val="00B050"/>
                </a:solidFill>
              </a:rPr>
              <a:t>ganjil</a:t>
            </a:r>
            <a:r>
              <a:rPr lang="en-ID" sz="1400" dirty="0">
                <a:solidFill>
                  <a:srgbClr val="00B050"/>
                </a:solidFill>
              </a:rPr>
              <a:t> </a:t>
            </a:r>
            <a:r>
              <a:rPr lang="en-ID" sz="1400" dirty="0" err="1"/>
              <a:t>antara</a:t>
            </a:r>
            <a:r>
              <a:rPr lang="en-ID" sz="1400" dirty="0"/>
              <a:t> </a:t>
            </a:r>
            <a:r>
              <a:rPr lang="en-ID" sz="1400" dirty="0">
                <a:solidFill>
                  <a:schemeClr val="accent4">
                    <a:lumMod val="75000"/>
                  </a:schemeClr>
                </a:solidFill>
              </a:rPr>
              <a:t>1-100</a:t>
            </a:r>
            <a:r>
              <a:rPr lang="en-ID" sz="1400" dirty="0"/>
              <a:t>. </a:t>
            </a:r>
            <a:r>
              <a:rPr lang="en-ID" sz="1400" dirty="0" err="1"/>
              <a:t>Cobalah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menggunakan</a:t>
            </a:r>
            <a:r>
              <a:rPr lang="en-ID" sz="1400" dirty="0"/>
              <a:t> </a:t>
            </a:r>
            <a:r>
              <a:rPr lang="en-ID" sz="1400" dirty="0" err="1"/>
              <a:t>semua</a:t>
            </a:r>
            <a:r>
              <a:rPr lang="en-ID" sz="1400" dirty="0"/>
              <a:t> </a:t>
            </a:r>
            <a:r>
              <a:rPr lang="en-ID" sz="1400" dirty="0" err="1"/>
              <a:t>struktur</a:t>
            </a:r>
            <a:r>
              <a:rPr lang="en-ID" sz="1400" dirty="0"/>
              <a:t> </a:t>
            </a:r>
            <a:r>
              <a:rPr lang="en-ID" sz="1400" dirty="0" err="1"/>
              <a:t>perulangan</a:t>
            </a:r>
            <a:r>
              <a:rPr lang="en-ID" sz="1400" dirty="0"/>
              <a:t>.</a:t>
            </a:r>
          </a:p>
          <a:p>
            <a:r>
              <a:rPr lang="en-ID" sz="1400" dirty="0" err="1"/>
              <a:t>Menentukan</a:t>
            </a:r>
            <a:r>
              <a:rPr lang="en-ID" sz="1400" dirty="0"/>
              <a:t> </a:t>
            </a:r>
            <a:r>
              <a:rPr lang="en-ID" sz="1400" dirty="0" err="1">
                <a:solidFill>
                  <a:srgbClr val="00B050"/>
                </a:solidFill>
              </a:rPr>
              <a:t>bilangan</a:t>
            </a:r>
            <a:r>
              <a:rPr lang="en-ID" sz="1400" dirty="0">
                <a:solidFill>
                  <a:srgbClr val="00B050"/>
                </a:solidFill>
              </a:rPr>
              <a:t> </a:t>
            </a:r>
            <a:r>
              <a:rPr lang="en-ID" sz="1400" dirty="0" err="1">
                <a:solidFill>
                  <a:srgbClr val="00B050"/>
                </a:solidFill>
              </a:rPr>
              <a:t>terbesar</a:t>
            </a:r>
            <a:r>
              <a:rPr lang="en-ID" sz="1400" dirty="0">
                <a:solidFill>
                  <a:srgbClr val="00B050"/>
                </a:solidFill>
              </a:rPr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sejumlah</a:t>
            </a:r>
            <a:r>
              <a:rPr lang="en-ID" sz="1400" dirty="0"/>
              <a:t> </a:t>
            </a:r>
            <a:r>
              <a:rPr lang="en-ID" sz="1400" dirty="0" err="1">
                <a:solidFill>
                  <a:srgbClr val="00B050"/>
                </a:solidFill>
              </a:rPr>
              <a:t>bilangan</a:t>
            </a:r>
            <a:r>
              <a:rPr lang="en-ID" sz="1400" dirty="0">
                <a:solidFill>
                  <a:srgbClr val="00B050"/>
                </a:solidFill>
              </a:rPr>
              <a:t> </a:t>
            </a:r>
            <a:r>
              <a:rPr lang="en-ID" sz="1400" dirty="0" err="1">
                <a:solidFill>
                  <a:srgbClr val="00B050"/>
                </a:solidFill>
              </a:rPr>
              <a:t>positif</a:t>
            </a:r>
            <a:r>
              <a:rPr lang="en-ID" sz="1400" dirty="0">
                <a:solidFill>
                  <a:srgbClr val="00B050"/>
                </a:solidFill>
              </a:rPr>
              <a:t> </a:t>
            </a:r>
            <a:r>
              <a:rPr lang="en-ID" sz="1400" dirty="0"/>
              <a:t>yang </a:t>
            </a:r>
            <a:r>
              <a:rPr lang="en-ID" sz="1400" dirty="0" err="1"/>
              <a:t>diinputkan</a:t>
            </a:r>
            <a:r>
              <a:rPr lang="en-ID" sz="1400" dirty="0"/>
              <a:t>,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ketentuan</a:t>
            </a:r>
            <a:r>
              <a:rPr lang="en-ID" sz="1400" dirty="0"/>
              <a:t>:</a:t>
            </a:r>
          </a:p>
          <a:p>
            <a:pPr lvl="1"/>
            <a:r>
              <a:rPr lang="en-ID" sz="1400" dirty="0" err="1"/>
              <a:t>Jumlah</a:t>
            </a:r>
            <a:r>
              <a:rPr lang="en-ID" sz="1400" dirty="0"/>
              <a:t> input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dibatasi</a:t>
            </a:r>
            <a:r>
              <a:rPr lang="en-ID" sz="1400" dirty="0"/>
              <a:t>, </a:t>
            </a:r>
          </a:p>
          <a:p>
            <a:pPr lvl="1"/>
            <a:r>
              <a:rPr lang="en-ID" sz="1400" dirty="0"/>
              <a:t>proses input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>
                <a:solidFill>
                  <a:schemeClr val="accent4">
                    <a:lumMod val="75000"/>
                  </a:schemeClr>
                </a:solidFill>
              </a:rPr>
              <a:t>berhenti</a:t>
            </a:r>
            <a:r>
              <a:rPr lang="en-ID" sz="1400" dirty="0"/>
              <a:t> </a:t>
            </a:r>
            <a:r>
              <a:rPr lang="en-ID" sz="1400" dirty="0" err="1"/>
              <a:t>jika</a:t>
            </a:r>
            <a:r>
              <a:rPr lang="en-ID" sz="1400" dirty="0"/>
              <a:t> </a:t>
            </a:r>
            <a:r>
              <a:rPr lang="en-ID" sz="1400" dirty="0" err="1">
                <a:solidFill>
                  <a:schemeClr val="accent4">
                    <a:lumMod val="75000"/>
                  </a:schemeClr>
                </a:solidFill>
              </a:rPr>
              <a:t>bilangan</a:t>
            </a:r>
            <a:r>
              <a:rPr lang="en-ID" sz="1400" dirty="0"/>
              <a:t> </a:t>
            </a:r>
            <a:r>
              <a:rPr lang="en-ID" sz="1400" dirty="0">
                <a:solidFill>
                  <a:schemeClr val="accent4">
                    <a:lumMod val="75000"/>
                  </a:schemeClr>
                </a:solidFill>
              </a:rPr>
              <a:t>&lt; 0</a:t>
            </a:r>
            <a:r>
              <a:rPr lang="en-ID" sz="1400" dirty="0"/>
              <a:t>.</a:t>
            </a:r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43A05BD7-A81E-3C03-BFEE-17ACCC08F18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593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4B28-F508-6759-BDEE-FADDEADE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Materi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1FE82-1A7A-1F0B-360E-2D3908738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 err="1"/>
              <a:t>Struktur</a:t>
            </a:r>
            <a:r>
              <a:rPr lang="en-US" sz="1400" dirty="0"/>
              <a:t> </a:t>
            </a:r>
            <a:r>
              <a:rPr lang="en-US" sz="1400" dirty="0" err="1"/>
              <a:t>Perulangan</a:t>
            </a:r>
            <a:r>
              <a:rPr lang="en-US" sz="1400" dirty="0"/>
              <a:t>:</a:t>
            </a:r>
          </a:p>
          <a:p>
            <a:r>
              <a:rPr lang="en-US" sz="1400" dirty="0"/>
              <a:t>FOR</a:t>
            </a:r>
          </a:p>
          <a:p>
            <a:r>
              <a:rPr lang="en-US" sz="1400" dirty="0"/>
              <a:t>WHILE</a:t>
            </a:r>
          </a:p>
          <a:p>
            <a:r>
              <a:rPr lang="en-US" sz="1400" dirty="0"/>
              <a:t>DO - WHILE</a:t>
            </a:r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993B22E2-8032-4C93-F6CF-2E17524B987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71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9518-14DB-FBC0-17CA-DB4F63AC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FEE46-4268-DFC8-F75B-DD9D00DF4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Mengeksekusi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statemen</a:t>
            </a:r>
            <a:r>
              <a:rPr lang="en-US" sz="1400" dirty="0"/>
              <a:t> secara </a:t>
            </a:r>
            <a:r>
              <a:rPr lang="en-US" sz="1400" dirty="0" err="1"/>
              <a:t>berulang</a:t>
            </a:r>
            <a:r>
              <a:rPr lang="en-US" sz="1400" dirty="0"/>
              <a:t> selama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kondisi </a:t>
            </a:r>
            <a:r>
              <a:rPr lang="en-US" sz="1400" dirty="0" err="1"/>
              <a:t>terpenuhi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Unsur</a:t>
            </a:r>
            <a:r>
              <a:rPr lang="en-US" sz="1400" dirty="0"/>
              <a:t>:</a:t>
            </a:r>
          </a:p>
          <a:p>
            <a:pPr lvl="1"/>
            <a:r>
              <a:rPr lang="en-US" sz="1400" dirty="0" err="1"/>
              <a:t>Inisialisasi</a:t>
            </a:r>
            <a:endParaRPr lang="en-US" sz="1400" dirty="0"/>
          </a:p>
          <a:p>
            <a:pPr lvl="1"/>
            <a:r>
              <a:rPr lang="en-US" sz="1400" dirty="0"/>
              <a:t>Kondisi</a:t>
            </a:r>
          </a:p>
          <a:p>
            <a:pPr lvl="1"/>
            <a:r>
              <a:rPr lang="en-US" sz="1400" dirty="0"/>
              <a:t>Langkah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152400" indent="0">
              <a:buNone/>
            </a:pPr>
            <a:r>
              <a:rPr lang="en-US" sz="1400" u="sng" dirty="0"/>
              <a:t>Istilah</a:t>
            </a:r>
          </a:p>
          <a:p>
            <a:pPr marL="152400" indent="0">
              <a:buNone/>
            </a:pPr>
            <a:r>
              <a:rPr lang="en-US" sz="1400" dirty="0" err="1"/>
              <a:t>perulangan</a:t>
            </a:r>
            <a:r>
              <a:rPr lang="en-US" sz="1400" dirty="0"/>
              <a:t> = </a:t>
            </a:r>
            <a:r>
              <a:rPr lang="en-US" sz="1400" i="1" dirty="0"/>
              <a:t>loop</a:t>
            </a:r>
            <a:r>
              <a:rPr lang="en-US" sz="1400" dirty="0"/>
              <a:t>, </a:t>
            </a:r>
            <a:r>
              <a:rPr lang="en-US" sz="1400" dirty="0" err="1"/>
              <a:t>iterasi</a:t>
            </a:r>
            <a:endParaRPr lang="en-ID" sz="1400" dirty="0"/>
          </a:p>
          <a:p>
            <a:endParaRPr lang="en-ID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EB2B594A-D3E9-2F1B-71E4-44905267DCF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73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820CD-09A3-812C-2BE1-27BE37E8D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E426-56EB-3D3D-A281-552D8921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br>
              <a:rPr lang="en-US" dirty="0"/>
            </a:br>
            <a:r>
              <a:rPr lang="en-US" dirty="0"/>
              <a:t>FOR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041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5EBCF-A138-EDC0-E0F0-71DDCC492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0FC3-F02A-3715-6370-0CD3FFAF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C56778DA-4DBD-99E8-165B-88B51E7C4761}"/>
              </a:ext>
            </a:extLst>
          </p:cNvPr>
          <p:cNvSpPr/>
          <p:nvPr/>
        </p:nvSpPr>
        <p:spPr>
          <a:xfrm>
            <a:off x="6966150" y="1865600"/>
            <a:ext cx="1456738" cy="642942"/>
          </a:xfrm>
          <a:prstGeom prst="flowChartDecision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kondisi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4C9786DF-2C25-8FD8-5743-2552F47F0326}"/>
              </a:ext>
            </a:extLst>
          </p:cNvPr>
          <p:cNvSpPr/>
          <p:nvPr/>
        </p:nvSpPr>
        <p:spPr>
          <a:xfrm>
            <a:off x="5814301" y="2621578"/>
            <a:ext cx="1159098" cy="417473"/>
          </a:xfrm>
          <a:prstGeom prst="flowChartProcess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</a:t>
            </a: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F4CDD4B-0E38-8420-96BE-E2A0441E42B9}"/>
              </a:ext>
            </a:extLst>
          </p:cNvPr>
          <p:cNvSpPr/>
          <p:nvPr/>
        </p:nvSpPr>
        <p:spPr>
          <a:xfrm>
            <a:off x="7694519" y="1407278"/>
            <a:ext cx="45719" cy="470398"/>
          </a:xfrm>
          <a:custGeom>
            <a:avLst/>
            <a:gdLst>
              <a:gd name="connsiteX0" fmla="*/ 0 w 0"/>
              <a:gd name="connsiteY0" fmla="*/ 0 h 991673"/>
              <a:gd name="connsiteX1" fmla="*/ 0 w 0"/>
              <a:gd name="connsiteY1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1673">
                <a:moveTo>
                  <a:pt x="0" y="0"/>
                </a:moveTo>
                <a:lnTo>
                  <a:pt x="0" y="991673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08289247-336A-2CD0-AC43-CEC09BBCA82B}"/>
              </a:ext>
            </a:extLst>
          </p:cNvPr>
          <p:cNvSpPr/>
          <p:nvPr/>
        </p:nvSpPr>
        <p:spPr>
          <a:xfrm>
            <a:off x="6393850" y="2186769"/>
            <a:ext cx="598263" cy="417473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F7A0E406-D81E-07EA-06F9-60089ED2DB0C}"/>
              </a:ext>
            </a:extLst>
          </p:cNvPr>
          <p:cNvSpPr/>
          <p:nvPr/>
        </p:nvSpPr>
        <p:spPr>
          <a:xfrm rot="16200000" flipV="1">
            <a:off x="7176822" y="2305118"/>
            <a:ext cx="314273" cy="721120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701436AB-4BCA-C99B-21D4-21F6335F7FDB}"/>
              </a:ext>
            </a:extLst>
          </p:cNvPr>
          <p:cNvSpPr/>
          <p:nvPr/>
        </p:nvSpPr>
        <p:spPr>
          <a:xfrm>
            <a:off x="5823142" y="1865600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true</a:t>
            </a: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BCE377A9-D1C0-7310-2CCE-45AB1CB9507B}"/>
              </a:ext>
            </a:extLst>
          </p:cNvPr>
          <p:cNvSpPr/>
          <p:nvPr/>
        </p:nvSpPr>
        <p:spPr>
          <a:xfrm>
            <a:off x="8407276" y="2195281"/>
            <a:ext cx="105999" cy="1467166"/>
          </a:xfrm>
          <a:custGeom>
            <a:avLst/>
            <a:gdLst>
              <a:gd name="connsiteX0" fmla="*/ 0 w 0"/>
              <a:gd name="connsiteY0" fmla="*/ 0 h 991673"/>
              <a:gd name="connsiteX1" fmla="*/ 0 w 0"/>
              <a:gd name="connsiteY1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1673">
                <a:moveTo>
                  <a:pt x="0" y="0"/>
                </a:moveTo>
                <a:lnTo>
                  <a:pt x="0" y="991673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852FF44B-784F-87D3-7E14-96EE7A69AA29}"/>
              </a:ext>
            </a:extLst>
          </p:cNvPr>
          <p:cNvSpPr/>
          <p:nvPr/>
        </p:nvSpPr>
        <p:spPr>
          <a:xfrm>
            <a:off x="7535354" y="2687438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false</a:t>
            </a:r>
            <a:endParaRPr lang="id-ID" sz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C17F56A-3F29-3687-EC57-EA9D38689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725" y="2415655"/>
            <a:ext cx="4181700" cy="1246792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 err="1">
                <a:solidFill>
                  <a:schemeClr val="tx1"/>
                </a:solidFill>
              </a:rPr>
              <a:t>Mengeksekusi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rgbClr val="00B050"/>
                </a:solidFill>
              </a:rPr>
              <a:t>statement </a:t>
            </a:r>
            <a:r>
              <a:rPr lang="en-US" sz="1400" dirty="0">
                <a:solidFill>
                  <a:schemeClr val="tx1"/>
                </a:solidFill>
              </a:rPr>
              <a:t>dengan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jumlah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langkah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iterasi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tertentu</a:t>
            </a:r>
            <a:endParaRPr lang="en-ID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Google Shape;132;p25">
            <a:extLst>
              <a:ext uri="{FF2B5EF4-FFF2-40B4-BE49-F238E27FC236}">
                <a16:creationId xmlns:a16="http://schemas.microsoft.com/office/drawing/2014/main" id="{C29DB1AA-68FD-FC65-7777-DD255CFBEA9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28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CD568-59BD-585A-421E-0648087E9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5FF4-B102-7CF0-987F-C734EF1A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Bentuk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073ABB-2C36-D7B2-2C85-3A7DAA9C4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984825"/>
            <a:ext cx="3679381" cy="1836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awal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step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do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for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5CB3-3E45-DE21-785F-D9237957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46D1C-2DBD-BF7A-EAE1-D2993872F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984825"/>
            <a:ext cx="3679381" cy="1836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i="1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insial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kondisi; </a:t>
            </a:r>
            <a:r>
              <a:rPr lang="en-US" sz="1600" i="1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langkah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A7EC54-7C44-7DD7-DF76-7F7DDD18F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Google Shape;132;p25">
            <a:extLst>
              <a:ext uri="{FF2B5EF4-FFF2-40B4-BE49-F238E27FC236}">
                <a16:creationId xmlns:a16="http://schemas.microsoft.com/office/drawing/2014/main" id="{6AFB63B8-5150-3DEE-CD9E-39110CC11BB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47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88377-DE00-9395-128B-4C93F4A28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CDB-FA92-073A-409D-DD73AE82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C05D9F-6D1A-441D-BCAE-6E8EE783D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AE6F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Test_for</a:t>
            </a:r>
            <a:endParaRPr lang="id-ID" sz="1600" i="1" dirty="0">
              <a:solidFill>
                <a:srgbClr val="AE6F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DEKLARASI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ALGORITMA</a:t>
            </a:r>
          </a:p>
          <a:p>
            <a:pPr marL="342900" indent="-342900"/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</a:rPr>
              <a:t>←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0 </a:t>
            </a:r>
            <a:r>
              <a:rPr lang="en-US" sz="1600" b="1" dirty="0"/>
              <a:t>to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9</a:t>
            </a:r>
            <a:r>
              <a:rPr lang="en-US" sz="1600" dirty="0"/>
              <a:t> </a:t>
            </a:r>
            <a:r>
              <a:rPr lang="en-US" sz="1600" b="1" dirty="0"/>
              <a:t>step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1600" dirty="0"/>
              <a:t> </a:t>
            </a:r>
            <a:r>
              <a:rPr lang="en-US" sz="1600" b="1" dirty="0"/>
              <a:t>do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d-ID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600" i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for</a:t>
            </a:r>
            <a:endParaRPr lang="id-ID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AD2F6-8ABE-2F50-4423-E2B7BD666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7CFBC-0745-E395-8F2C-D902A8C4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42900" indent="-342900"/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i &lt;&lt;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342900" indent="-342900"/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403BC-B0B2-40E1-07AD-655F0A15A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Google Shape;132;p25">
            <a:extLst>
              <a:ext uri="{FF2B5EF4-FFF2-40B4-BE49-F238E27FC236}">
                <a16:creationId xmlns:a16="http://schemas.microsoft.com/office/drawing/2014/main" id="{81CFEFFF-2FEF-6C5F-03E4-CCA0A950A62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6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45D2-28B8-7280-31D3-BE5F5D64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Catatan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21617-9D37-913C-7E18-B44760310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49"/>
            <a:ext cx="4568276" cy="3072357"/>
          </a:xfrm>
        </p:spPr>
        <p:txBody>
          <a:bodyPr>
            <a:normAutofit/>
          </a:bodyPr>
          <a:lstStyle/>
          <a:p>
            <a:r>
              <a:rPr lang="en-US" sz="1400" dirty="0" err="1"/>
              <a:t>Struktur</a:t>
            </a:r>
            <a:r>
              <a:rPr lang="en-US" sz="1400" dirty="0"/>
              <a:t> FOR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kosong</a:t>
            </a:r>
            <a:r>
              <a:rPr lang="en-US" sz="1400" dirty="0"/>
              <a:t> dapat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perulangan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AE6FCC"/>
                </a:solidFill>
              </a:rPr>
              <a:t>tak</a:t>
            </a:r>
            <a:r>
              <a:rPr lang="en-US" sz="1400" dirty="0">
                <a:solidFill>
                  <a:srgbClr val="AE6FCC"/>
                </a:solidFill>
              </a:rPr>
              <a:t> </a:t>
            </a:r>
            <a:r>
              <a:rPr lang="en-US" sz="1400" dirty="0" err="1">
                <a:solidFill>
                  <a:srgbClr val="AE6FCC"/>
                </a:solidFill>
              </a:rPr>
              <a:t>hingga</a:t>
            </a:r>
            <a:r>
              <a:rPr lang="en-US" sz="1400" dirty="0"/>
              <a:t>.</a:t>
            </a:r>
          </a:p>
          <a:p>
            <a:r>
              <a:rPr lang="en-US" sz="1400" dirty="0"/>
              <a:t>Tidak </a:t>
            </a:r>
            <a:r>
              <a:rPr lang="en-US" sz="1400" dirty="0" err="1"/>
              <a:t>didefinisikan</a:t>
            </a:r>
            <a:r>
              <a:rPr lang="en-US" sz="1400" dirty="0"/>
              <a:t> mulai </a:t>
            </a:r>
            <a:r>
              <a:rPr lang="en-US" sz="1400" dirty="0" err="1"/>
              <a:t>dari</a:t>
            </a:r>
            <a:r>
              <a:rPr lang="en-US" sz="1400" dirty="0"/>
              <a:t> mana, sampai mana, </a:t>
            </a:r>
            <a:r>
              <a:rPr lang="en-US" sz="1400" dirty="0" err="1"/>
              <a:t>langkah</a:t>
            </a:r>
            <a:r>
              <a:rPr lang="en-US" sz="1400" dirty="0"/>
              <a:t> berapa.</a:t>
            </a:r>
          </a:p>
          <a:p>
            <a:r>
              <a:rPr lang="en-US" sz="1400" dirty="0"/>
              <a:t>Untuk </a:t>
            </a:r>
            <a:r>
              <a:rPr lang="en-US" sz="1400" dirty="0" err="1"/>
              <a:t>menghentikan</a:t>
            </a:r>
            <a:r>
              <a:rPr lang="en-US" sz="1400" dirty="0"/>
              <a:t> bentuk ini, dapat </a:t>
            </a:r>
            <a:r>
              <a:rPr lang="en-US" sz="1400" dirty="0" err="1"/>
              <a:t>disisipkan</a:t>
            </a:r>
            <a:r>
              <a:rPr lang="en-US" sz="1400" dirty="0"/>
              <a:t> </a:t>
            </a:r>
            <a:r>
              <a:rPr lang="en-US" sz="1400" dirty="0" err="1"/>
              <a:t>struktur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IF</a:t>
            </a:r>
            <a:r>
              <a:rPr lang="en-US" sz="1400" dirty="0"/>
              <a:t> dan </a:t>
            </a:r>
            <a:r>
              <a:rPr lang="en-US" sz="1400" dirty="0">
                <a:solidFill>
                  <a:srgbClr val="FF0000"/>
                </a:solidFill>
              </a:rPr>
              <a:t>break</a:t>
            </a:r>
            <a:r>
              <a:rPr lang="en-US" sz="1400" dirty="0"/>
              <a:t> di </a:t>
            </a:r>
            <a:r>
              <a:rPr lang="en-US" sz="1400" dirty="0" err="1"/>
              <a:t>dalamnya</a:t>
            </a:r>
            <a:endParaRPr lang="en-ID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022308-AED7-FDFB-7701-D0ABFD98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576" y="1547503"/>
            <a:ext cx="3724507" cy="3072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id-ID" sz="12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 ;</a:t>
            </a:r>
            <a:r>
              <a:rPr lang="en-US" sz="12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id-ID" sz="12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“input: ” &lt;&lt;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char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keyIn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&gt;&gt;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keyIn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keyin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‘Q’)</a:t>
            </a:r>
          </a:p>
          <a:p>
            <a:pPr marL="342900" indent="-342900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indent="-342900"/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2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endParaRPr lang="id-ID" sz="1200" b="1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200" b="1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E98B9-AAD1-4687-9765-5F185BDC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576" y="1261749"/>
            <a:ext cx="3724507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Contoh: C++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948D2-F11A-E942-F3F2-D6BD9E1E25A0}"/>
              </a:ext>
            </a:extLst>
          </p:cNvPr>
          <p:cNvSpPr/>
          <p:nvPr/>
        </p:nvSpPr>
        <p:spPr>
          <a:xfrm>
            <a:off x="5718810" y="1973579"/>
            <a:ext cx="441960" cy="19050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Google Shape;132;p25">
            <a:extLst>
              <a:ext uri="{FF2B5EF4-FFF2-40B4-BE49-F238E27FC236}">
                <a16:creationId xmlns:a16="http://schemas.microsoft.com/office/drawing/2014/main" id="{1414C2C2-1B9E-5C3A-08E6-9903BAD23BE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4299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666</Words>
  <Application>Microsoft Office PowerPoint</Application>
  <PresentationFormat>On-screen Show (16:9)</PresentationFormat>
  <Paragraphs>226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Consolas</vt:lpstr>
      <vt:lpstr>Arial</vt:lpstr>
      <vt:lpstr>Open Sans SemiBold</vt:lpstr>
      <vt:lpstr>Open Sans Medium</vt:lpstr>
      <vt:lpstr>Open Sans</vt:lpstr>
      <vt:lpstr>Simple Light</vt:lpstr>
      <vt:lpstr>Template FIK</vt:lpstr>
      <vt:lpstr>04 Perulangan</vt:lpstr>
      <vt:lpstr>Berlari..</vt:lpstr>
      <vt:lpstr>Outline Materi</vt:lpstr>
      <vt:lpstr>Definisi</vt:lpstr>
      <vt:lpstr>Struktur FOR</vt:lpstr>
      <vt:lpstr>Definisi</vt:lpstr>
      <vt:lpstr>Bentuk</vt:lpstr>
      <vt:lpstr>Contoh</vt:lpstr>
      <vt:lpstr>Catatan</vt:lpstr>
      <vt:lpstr>Struktur WHILE</vt:lpstr>
      <vt:lpstr>Definisi</vt:lpstr>
      <vt:lpstr>Bentuk</vt:lpstr>
      <vt:lpstr>Contoh</vt:lpstr>
      <vt:lpstr>Perbandingan</vt:lpstr>
      <vt:lpstr>Perbandingan</vt:lpstr>
      <vt:lpstr>Struktur  DO – WHILE</vt:lpstr>
      <vt:lpstr>Definisi</vt:lpstr>
      <vt:lpstr>Bentuk</vt:lpstr>
      <vt:lpstr>Contoh</vt:lpstr>
      <vt:lpstr>Catatan</vt:lpstr>
      <vt:lpstr>Latihan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33</cp:revision>
  <dcterms:modified xsi:type="dcterms:W3CDTF">2025-10-26T02:12:10Z</dcterms:modified>
</cp:coreProperties>
</file>