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5"/>
  </p:notesMasterIdLst>
  <p:sldIdLst>
    <p:sldId id="256" r:id="rId3"/>
    <p:sldId id="277" r:id="rId4"/>
    <p:sldId id="278" r:id="rId5"/>
    <p:sldId id="279" r:id="rId6"/>
    <p:sldId id="280" r:id="rId7"/>
    <p:sldId id="276" r:id="rId8"/>
    <p:sldId id="281" r:id="rId9"/>
    <p:sldId id="282" r:id="rId10"/>
    <p:sldId id="283" r:id="rId11"/>
    <p:sldId id="284" r:id="rId12"/>
    <p:sldId id="274" r:id="rId13"/>
    <p:sldId id="275" r:id="rId1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Medium" panose="020B0604020202020204" charset="0"/>
      <p:regular r:id="rId24"/>
      <p:bold r:id="rId25"/>
      <p:italic r:id="rId26"/>
      <p:boldItalic r:id="rId27"/>
    </p:embeddedFont>
    <p:embeddedFont>
      <p:font typeface="Open Sans SemiBold" panose="020B07060308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81b06d3367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81b06d3367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(Terimakasih 2)">
  <p:cSld name="CAPTION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6825" y="534025"/>
            <a:ext cx="3000000" cy="1237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5133538" y="419188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5133538" y="973288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5133550" y="1554988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20" title="AZR08633.jpg"/>
          <p:cNvPicPr preferRelativeResize="0"/>
          <p:nvPr/>
        </p:nvPicPr>
        <p:blipFill rotWithShape="1">
          <a:blip r:embed="rId3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 Array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ST068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7BD9-E5CF-23DE-310B-C9FE9BF0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Latihan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4C7D1-34FE-B043-7BCF-3E21F34E1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8359500" cy="1775918"/>
          </a:xfrm>
        </p:spPr>
        <p:txBody>
          <a:bodyPr>
            <a:normAutofit/>
          </a:bodyPr>
          <a:lstStyle/>
          <a:p>
            <a:r>
              <a:rPr lang="en-US" sz="1400" dirty="0" err="1"/>
              <a:t>Buatlah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program untuk simulasi </a:t>
            </a:r>
            <a:r>
              <a:rPr lang="en-US" sz="1400" dirty="0" err="1"/>
              <a:t>pencarian</a:t>
            </a:r>
            <a:r>
              <a:rPr lang="en-US" sz="1400" dirty="0"/>
              <a:t> data, dengan </a:t>
            </a:r>
            <a:r>
              <a:rPr lang="en-US" sz="1400" dirty="0" err="1"/>
              <a:t>ketentuan</a:t>
            </a:r>
            <a:r>
              <a:rPr lang="en-US" sz="1400" dirty="0"/>
              <a:t>:</a:t>
            </a:r>
          </a:p>
          <a:p>
            <a:pPr lvl="1"/>
            <a:r>
              <a:rPr lang="en-US" sz="1400" dirty="0" err="1"/>
              <a:t>Memiliki</a:t>
            </a:r>
            <a:r>
              <a:rPr lang="en-US" sz="1400" dirty="0"/>
              <a:t> array dengan ukuran 20 </a:t>
            </a:r>
            <a:r>
              <a:rPr lang="en-US" sz="1400" dirty="0" err="1"/>
              <a:t>bertipe</a:t>
            </a:r>
            <a:r>
              <a:rPr lang="en-US" sz="1400" dirty="0"/>
              <a:t> string</a:t>
            </a:r>
          </a:p>
          <a:p>
            <a:pPr lvl="1"/>
            <a:r>
              <a:rPr lang="en-US" sz="1400" dirty="0" err="1"/>
              <a:t>Elemen</a:t>
            </a:r>
            <a:r>
              <a:rPr lang="en-US" sz="1400" dirty="0"/>
              <a:t> array </a:t>
            </a:r>
            <a:r>
              <a:rPr lang="en-US" sz="1400" dirty="0" err="1"/>
              <a:t>diinput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keyboard</a:t>
            </a:r>
          </a:p>
          <a:p>
            <a:pPr lvl="1"/>
            <a:r>
              <a:rPr lang="en-US" sz="1400" dirty="0" err="1"/>
              <a:t>Pencarian</a:t>
            </a:r>
            <a:r>
              <a:rPr lang="en-US" sz="1400" dirty="0"/>
              <a:t> </a:t>
            </a:r>
            <a:r>
              <a:rPr lang="en-US" sz="1400" dirty="0" err="1"/>
              <a:t>berdasar</a:t>
            </a:r>
            <a:r>
              <a:rPr lang="en-US" sz="1400" dirty="0"/>
              <a:t> input kata </a:t>
            </a:r>
            <a:r>
              <a:rPr lang="en-US" sz="1400" dirty="0" err="1"/>
              <a:t>kunci</a:t>
            </a:r>
            <a:endParaRPr lang="en-US" sz="1400" dirty="0"/>
          </a:p>
          <a:p>
            <a:r>
              <a:rPr lang="en-US" sz="1400" dirty="0" err="1"/>
              <a:t>Buatlah</a:t>
            </a:r>
            <a:r>
              <a:rPr lang="en-US" sz="1400" dirty="0"/>
              <a:t> simulasi layout </a:t>
            </a:r>
            <a:r>
              <a:rPr lang="en-US" sz="1400" dirty="0" err="1"/>
              <a:t>permainan</a:t>
            </a:r>
            <a:r>
              <a:rPr lang="en-US" sz="1400" dirty="0"/>
              <a:t> </a:t>
            </a:r>
            <a:r>
              <a:rPr lang="en-US" sz="1400" dirty="0" err="1"/>
              <a:t>TicTacToe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array 2 </a:t>
            </a:r>
            <a:r>
              <a:rPr lang="en-US" sz="1400" dirty="0" err="1"/>
              <a:t>dimensi</a:t>
            </a:r>
            <a:r>
              <a:rPr lang="en-US" sz="1400" dirty="0"/>
              <a:t> </a:t>
            </a:r>
            <a:r>
              <a:rPr lang="en-US" sz="1400" dirty="0" err="1"/>
              <a:t>berukuran</a:t>
            </a:r>
            <a:r>
              <a:rPr lang="en-US" sz="1400" dirty="0"/>
              <a:t> 3 x 3 seperti </a:t>
            </a:r>
            <a:r>
              <a:rPr lang="en-US" sz="1400" dirty="0" err="1"/>
              <a:t>berikut</a:t>
            </a:r>
            <a:r>
              <a:rPr lang="en-US" sz="1400" dirty="0"/>
              <a:t> ini:</a:t>
            </a:r>
            <a:endParaRPr lang="en-ID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86F27-054A-2685-4254-61DD61B3547F}"/>
              </a:ext>
            </a:extLst>
          </p:cNvPr>
          <p:cNvSpPr txBox="1"/>
          <p:nvPr/>
        </p:nvSpPr>
        <p:spPr>
          <a:xfrm>
            <a:off x="953145" y="2975824"/>
            <a:ext cx="3027336" cy="1384995"/>
          </a:xfrm>
          <a:prstGeom prst="rect">
            <a:avLst/>
          </a:prstGeom>
          <a:solidFill>
            <a:schemeClr val="tx1"/>
          </a:solidFill>
          <a:ln>
            <a:solidFill>
              <a:srgbClr val="AE6FCC"/>
            </a:solidFill>
          </a:ln>
        </p:spPr>
        <p:txBody>
          <a:bodyPr wrap="square">
            <a:spAutoFit/>
          </a:bodyPr>
          <a:lstStyle/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|---|---|---|</a:t>
            </a:r>
            <a:endParaRPr lang="en-US" sz="12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| X |   | O |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|---|---|---|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| O | X | O |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|---|---|---|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|   | O | X |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|---|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---|---|</a:t>
            </a:r>
            <a:endParaRPr lang="en-US" sz="12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8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21AA-8C77-0C69-0F2F-958F8CF9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Materi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EA126-D26C-480A-829D-AE94E9C39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Definisi</a:t>
            </a:r>
            <a:endParaRPr lang="en-US" sz="1400" dirty="0"/>
          </a:p>
          <a:p>
            <a:r>
              <a:rPr lang="en-US" sz="1400" dirty="0" err="1"/>
              <a:t>Operasi</a:t>
            </a:r>
            <a:endParaRPr lang="en-US" sz="1400" dirty="0"/>
          </a:p>
          <a:p>
            <a:r>
              <a:rPr lang="en-US" sz="1400" dirty="0"/>
              <a:t>Array </a:t>
            </a:r>
            <a:r>
              <a:rPr lang="en-US" sz="1400" dirty="0" err="1"/>
              <a:t>multidimensi</a:t>
            </a:r>
            <a:endParaRPr lang="en-ID" sz="1400" dirty="0"/>
          </a:p>
        </p:txBody>
      </p:sp>
      <p:pic>
        <p:nvPicPr>
          <p:cNvPr id="4" name="Google Shape;262;p40">
            <a:extLst>
              <a:ext uri="{FF2B5EF4-FFF2-40B4-BE49-F238E27FC236}">
                <a16:creationId xmlns:a16="http://schemas.microsoft.com/office/drawing/2014/main" id="{8DFE4696-58A8-F1F0-7148-A5C7A2B4C5E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4551" y="199850"/>
            <a:ext cx="1040524" cy="69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6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EB17-0A2B-591A-D37F-76D88F23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C4B3-5961-9CAA-0B0B-7B577C8F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0673" y="2090713"/>
            <a:ext cx="2899127" cy="1066894"/>
          </a:xfrm>
        </p:spPr>
        <p:txBody>
          <a:bodyPr/>
          <a:lstStyle/>
          <a:p>
            <a:pPr marL="152400" indent="0">
              <a:buNone/>
            </a:pP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..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r>
              <a:rPr lang="en-US" dirty="0"/>
              <a:t>Variable </a:t>
            </a:r>
            <a:r>
              <a:rPr lang="en-US" dirty="0" err="1"/>
              <a:t>digunakan</a:t>
            </a:r>
            <a:r>
              <a:rPr lang="en-US" dirty="0"/>
              <a:t> untuk menyimpan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/ data.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6ABA6-A3D8-C74E-FBCC-5614547E1FD0}"/>
              </a:ext>
            </a:extLst>
          </p:cNvPr>
          <p:cNvSpPr/>
          <p:nvPr/>
        </p:nvSpPr>
        <p:spPr>
          <a:xfrm>
            <a:off x="390300" y="1394460"/>
            <a:ext cx="4914900" cy="2354580"/>
          </a:xfrm>
          <a:prstGeom prst="rect">
            <a:avLst/>
          </a:prstGeom>
          <a:solidFill>
            <a:prstClr val="white"/>
          </a:solidFill>
          <a:ln w="9525">
            <a:solidFill>
              <a:schemeClr val="tx1"/>
            </a:solidFill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8A117D-A8A1-B32A-63D2-70A971721E58}"/>
              </a:ext>
            </a:extLst>
          </p:cNvPr>
          <p:cNvSpPr/>
          <p:nvPr/>
        </p:nvSpPr>
        <p:spPr>
          <a:xfrm>
            <a:off x="4162200" y="1755480"/>
            <a:ext cx="914400" cy="32004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282B8-C771-6219-6210-B0B3D735B219}"/>
              </a:ext>
            </a:extLst>
          </p:cNvPr>
          <p:cNvSpPr/>
          <p:nvPr/>
        </p:nvSpPr>
        <p:spPr>
          <a:xfrm>
            <a:off x="4162200" y="2075520"/>
            <a:ext cx="914400" cy="32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4AABD-DFDA-0454-2638-ACB809BFC679}"/>
              </a:ext>
            </a:extLst>
          </p:cNvPr>
          <p:cNvSpPr/>
          <p:nvPr/>
        </p:nvSpPr>
        <p:spPr>
          <a:xfrm>
            <a:off x="4162200" y="2395560"/>
            <a:ext cx="914400" cy="32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A3B86-F62B-7E1C-43E0-5A1B36C7A385}"/>
              </a:ext>
            </a:extLst>
          </p:cNvPr>
          <p:cNvSpPr/>
          <p:nvPr/>
        </p:nvSpPr>
        <p:spPr>
          <a:xfrm>
            <a:off x="4162200" y="2715600"/>
            <a:ext cx="914400" cy="32004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7.5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56273-4A21-D5BE-B34F-7A6E6284D5AD}"/>
              </a:ext>
            </a:extLst>
          </p:cNvPr>
          <p:cNvSpPr/>
          <p:nvPr/>
        </p:nvSpPr>
        <p:spPr>
          <a:xfrm>
            <a:off x="4162200" y="3035640"/>
            <a:ext cx="914400" cy="32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619FF-124E-EE46-155E-ABA2766F3AF8}"/>
              </a:ext>
            </a:extLst>
          </p:cNvPr>
          <p:cNvSpPr/>
          <p:nvPr/>
        </p:nvSpPr>
        <p:spPr>
          <a:xfrm>
            <a:off x="4162200" y="3355680"/>
            <a:ext cx="914400" cy="32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3D798A-1C28-43BE-B2BC-E549B971949F}"/>
              </a:ext>
            </a:extLst>
          </p:cNvPr>
          <p:cNvSpPr/>
          <p:nvPr/>
        </p:nvSpPr>
        <p:spPr>
          <a:xfrm>
            <a:off x="3702120" y="1744980"/>
            <a:ext cx="46008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28E66-4444-C4F1-4505-6789795E5630}"/>
              </a:ext>
            </a:extLst>
          </p:cNvPr>
          <p:cNvSpPr/>
          <p:nvPr/>
        </p:nvSpPr>
        <p:spPr>
          <a:xfrm>
            <a:off x="3694500" y="2735580"/>
            <a:ext cx="45974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B80643-6890-64F4-D2F1-FA024208212D}"/>
              </a:ext>
            </a:extLst>
          </p:cNvPr>
          <p:cNvSpPr/>
          <p:nvPr/>
        </p:nvSpPr>
        <p:spPr>
          <a:xfrm>
            <a:off x="623640" y="1844040"/>
            <a:ext cx="1953600" cy="169452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int   x = 9;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float y = 7.5f;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BA222-5833-EB50-A6FD-D8F0C163CE25}"/>
              </a:ext>
            </a:extLst>
          </p:cNvPr>
          <p:cNvSpPr/>
          <p:nvPr/>
        </p:nvSpPr>
        <p:spPr>
          <a:xfrm>
            <a:off x="390300" y="1393808"/>
            <a:ext cx="74964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Code</a:t>
            </a:r>
            <a:endParaRPr lang="en-ID" sz="11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77F6DE-EDC3-AF2D-F56C-1996EA3C6BCA}"/>
              </a:ext>
            </a:extLst>
          </p:cNvPr>
          <p:cNvSpPr/>
          <p:nvPr/>
        </p:nvSpPr>
        <p:spPr>
          <a:xfrm>
            <a:off x="4205040" y="1394460"/>
            <a:ext cx="74930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Memory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1A72C1-CED2-AA58-01B1-69CAEE2CFBF3}"/>
              </a:ext>
            </a:extLst>
          </p:cNvPr>
          <p:cNvCxnSpPr/>
          <p:nvPr/>
        </p:nvCxnSpPr>
        <p:spPr>
          <a:xfrm>
            <a:off x="2584860" y="2616540"/>
            <a:ext cx="830580" cy="762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oogle Shape;262;p40">
            <a:extLst>
              <a:ext uri="{FF2B5EF4-FFF2-40B4-BE49-F238E27FC236}">
                <a16:creationId xmlns:a16="http://schemas.microsoft.com/office/drawing/2014/main" id="{AE5D8E56-91DC-3C22-DD99-F1B03689444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4551" y="199850"/>
            <a:ext cx="1040524" cy="69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9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67DD-B620-9920-280E-BA2FE5D1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28F92-4CBC-D705-79FD-46B92B64D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b="1" dirty="0"/>
              <a:t>Kasus</a:t>
            </a:r>
          </a:p>
          <a:p>
            <a:pPr marL="152400" indent="0">
              <a:buNone/>
            </a:pPr>
            <a:r>
              <a:rPr lang="en-ID" sz="1400" dirty="0" err="1"/>
              <a:t>Membuat</a:t>
            </a:r>
            <a:r>
              <a:rPr lang="en-ID" sz="1400" dirty="0"/>
              <a:t> program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menyimpan</a:t>
            </a:r>
            <a:r>
              <a:rPr lang="en-ID" sz="1400" dirty="0"/>
              <a:t> 40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mahasiswa</a:t>
            </a:r>
            <a:r>
              <a:rPr lang="en-ID" sz="1400" dirty="0"/>
              <a:t>, di mana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diolah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mencari</a:t>
            </a:r>
            <a:r>
              <a:rPr lang="en-ID" sz="1400" dirty="0"/>
              <a:t> rata – rata, </a:t>
            </a:r>
            <a:r>
              <a:rPr lang="en-ID" sz="1400" dirty="0" err="1"/>
              <a:t>pengurutan</a:t>
            </a:r>
            <a:r>
              <a:rPr lang="en-ID" sz="1400" dirty="0"/>
              <a:t> </a:t>
            </a:r>
            <a:r>
              <a:rPr lang="en-ID" sz="1400" dirty="0" err="1"/>
              <a:t>rangking</a:t>
            </a:r>
            <a:r>
              <a:rPr lang="en-ID" sz="1400" dirty="0"/>
              <a:t>, dan lain – lain.</a:t>
            </a:r>
          </a:p>
          <a:p>
            <a:pPr marL="152400" indent="0">
              <a:buNone/>
            </a:pPr>
            <a:endParaRPr lang="en-ID" sz="1400" dirty="0"/>
          </a:p>
          <a:p>
            <a:pPr marL="152400" indent="0">
              <a:buNone/>
            </a:pPr>
            <a:r>
              <a:rPr lang="en-ID" sz="1400" b="1" dirty="0"/>
              <a:t>Solusi</a:t>
            </a:r>
          </a:p>
          <a:p>
            <a:pPr marL="152400" indent="0">
              <a:buNone/>
            </a:pPr>
            <a:r>
              <a:rPr lang="en-ID" sz="1400" dirty="0" err="1"/>
              <a:t>Membuat</a:t>
            </a:r>
            <a:r>
              <a:rPr lang="en-ID" sz="1400" dirty="0"/>
              <a:t> 40 variable?</a:t>
            </a:r>
          </a:p>
        </p:txBody>
      </p:sp>
      <p:pic>
        <p:nvPicPr>
          <p:cNvPr id="4" name="Google Shape;262;p40">
            <a:extLst>
              <a:ext uri="{FF2B5EF4-FFF2-40B4-BE49-F238E27FC236}">
                <a16:creationId xmlns:a16="http://schemas.microsoft.com/office/drawing/2014/main" id="{C2394FCF-2ED1-9B0C-7033-EE8AC3D00C1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4551" y="199850"/>
            <a:ext cx="1040524" cy="69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40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FF10-F8CD-EB91-F58A-1D445547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D0157-F001-9899-4598-F97C13E39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49"/>
            <a:ext cx="8359500" cy="1800155"/>
          </a:xfrm>
        </p:spPr>
        <p:txBody>
          <a:bodyPr>
            <a:normAutofit/>
          </a:bodyPr>
          <a:lstStyle/>
          <a:p>
            <a:r>
              <a:rPr lang="en-US" sz="1400" dirty="0" err="1"/>
              <a:t>Struktur</a:t>
            </a:r>
            <a:r>
              <a:rPr lang="en-US" sz="1400" dirty="0"/>
              <a:t> data fundamental untuk menyimpan </a:t>
            </a:r>
            <a:r>
              <a:rPr lang="en-US" sz="1400" dirty="0" err="1"/>
              <a:t>sekumpulan</a:t>
            </a:r>
            <a:r>
              <a:rPr lang="en-US" sz="1400" dirty="0"/>
              <a:t> </a:t>
            </a:r>
            <a:r>
              <a:rPr lang="en-US" sz="1400" dirty="0" err="1"/>
              <a:t>elemen</a:t>
            </a:r>
            <a:r>
              <a:rPr lang="en-US" sz="1400" dirty="0"/>
              <a:t> (data) dengan </a:t>
            </a:r>
            <a:r>
              <a:rPr lang="en-US" sz="1400" dirty="0" err="1"/>
              <a:t>tipe</a:t>
            </a:r>
            <a:r>
              <a:rPr lang="en-US" sz="1400" dirty="0"/>
              <a:t> yang </a:t>
            </a:r>
            <a:r>
              <a:rPr lang="en-US" sz="1400" dirty="0" err="1"/>
              <a:t>sama</a:t>
            </a:r>
            <a:endParaRPr lang="en-US" sz="1400" dirty="0"/>
          </a:p>
          <a:p>
            <a:r>
              <a:rPr lang="en-US" sz="1400" dirty="0" err="1"/>
              <a:t>Elemen</a:t>
            </a:r>
            <a:r>
              <a:rPr lang="en-US" sz="1400" dirty="0"/>
              <a:t> disimpan dalam </a:t>
            </a:r>
            <a:r>
              <a:rPr lang="en-US" sz="1400" dirty="0" err="1"/>
              <a:t>posisis</a:t>
            </a:r>
            <a:r>
              <a:rPr lang="en-US" sz="1400" dirty="0"/>
              <a:t> </a:t>
            </a:r>
            <a:r>
              <a:rPr lang="en-US" sz="1400" dirty="0" err="1"/>
              <a:t>memori</a:t>
            </a:r>
            <a:r>
              <a:rPr lang="en-US" sz="1400" dirty="0"/>
              <a:t> yang </a:t>
            </a:r>
            <a:r>
              <a:rPr lang="en-US" sz="1400" dirty="0" err="1"/>
              <a:t>berurutan</a:t>
            </a:r>
            <a:endParaRPr lang="en-US" sz="1400" dirty="0"/>
          </a:p>
          <a:p>
            <a:r>
              <a:rPr lang="en-US" sz="1400" dirty="0" err="1"/>
              <a:t>Elemen</a:t>
            </a:r>
            <a:r>
              <a:rPr lang="en-US" sz="1400" dirty="0"/>
              <a:t> </a:t>
            </a:r>
            <a:r>
              <a:rPr lang="en-US" sz="1400" dirty="0" err="1"/>
              <a:t>ditandai</a:t>
            </a:r>
            <a:r>
              <a:rPr lang="en-US" sz="1400" dirty="0"/>
              <a:t> dengan nomor </a:t>
            </a:r>
            <a:r>
              <a:rPr lang="en-US" sz="1400" dirty="0" err="1"/>
              <a:t>indeks</a:t>
            </a:r>
            <a:endParaRPr lang="en-US" sz="1400" dirty="0"/>
          </a:p>
          <a:p>
            <a:r>
              <a:rPr lang="en-US" sz="1400" dirty="0"/>
              <a:t>Nomor </a:t>
            </a:r>
            <a:r>
              <a:rPr lang="en-US" sz="1400" dirty="0" err="1"/>
              <a:t>indeks</a:t>
            </a:r>
            <a:r>
              <a:rPr lang="en-US" sz="1400" dirty="0"/>
              <a:t> </a:t>
            </a:r>
            <a:r>
              <a:rPr lang="en-US" sz="1400" dirty="0" err="1"/>
              <a:t>dimulai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0</a:t>
            </a:r>
          </a:p>
          <a:p>
            <a:endParaRPr lang="en-ID" sz="1400" dirty="0"/>
          </a:p>
        </p:txBody>
      </p:sp>
      <p:grpSp>
        <p:nvGrpSpPr>
          <p:cNvPr id="4" name="Canvas 12">
            <a:extLst>
              <a:ext uri="{FF2B5EF4-FFF2-40B4-BE49-F238E27FC236}">
                <a16:creationId xmlns:a16="http://schemas.microsoft.com/office/drawing/2014/main" id="{C38FE953-8405-9FEE-1A5E-A7D333E4D38B}"/>
              </a:ext>
            </a:extLst>
          </p:cNvPr>
          <p:cNvGrpSpPr/>
          <p:nvPr/>
        </p:nvGrpSpPr>
        <p:grpSpPr>
          <a:xfrm>
            <a:off x="2004618" y="3237165"/>
            <a:ext cx="4480560" cy="1165860"/>
            <a:chOff x="0" y="0"/>
            <a:chExt cx="4480560" cy="11658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BAEF96-AB4A-ACC7-1576-64B8CF21C7C9}"/>
                </a:ext>
              </a:extLst>
            </p:cNvPr>
            <p:cNvSpPr/>
            <p:nvPr/>
          </p:nvSpPr>
          <p:spPr>
            <a:xfrm>
              <a:off x="0" y="0"/>
              <a:ext cx="4480560" cy="1165860"/>
            </a:xfrm>
            <a:prstGeom prst="rect">
              <a:avLst/>
            </a:prstGeom>
            <a:solidFill>
              <a:prstClr val="white"/>
            </a:solidFill>
          </p:spPr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9D8F0C-15EC-742E-80D3-174B233B3945}"/>
                </a:ext>
              </a:extLst>
            </p:cNvPr>
            <p:cNvGrpSpPr/>
            <p:nvPr/>
          </p:nvGrpSpPr>
          <p:grpSpPr>
            <a:xfrm>
              <a:off x="922020" y="441960"/>
              <a:ext cx="533400" cy="541020"/>
              <a:chOff x="1577340" y="441960"/>
              <a:chExt cx="533400" cy="54102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934719C-8E8D-EF23-B2F8-B445129A9973}"/>
                  </a:ext>
                </a:extLst>
              </p:cNvPr>
              <p:cNvSpPr/>
              <p:nvPr/>
            </p:nvSpPr>
            <p:spPr>
              <a:xfrm>
                <a:off x="1577340" y="44196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63CFE00-357C-040F-6FC4-017B93D4B3AF}"/>
                  </a:ext>
                </a:extLst>
              </p:cNvPr>
              <p:cNvSpPr/>
              <p:nvPr/>
            </p:nvSpPr>
            <p:spPr>
              <a:xfrm>
                <a:off x="1577340" y="670560"/>
                <a:ext cx="533400" cy="3124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672046-E11E-C66A-53B4-73ADC5C159F5}"/>
                </a:ext>
              </a:extLst>
            </p:cNvPr>
            <p:cNvGrpSpPr/>
            <p:nvPr/>
          </p:nvGrpSpPr>
          <p:grpSpPr>
            <a:xfrm>
              <a:off x="1455420" y="441960"/>
              <a:ext cx="533400" cy="541020"/>
              <a:chOff x="0" y="0"/>
              <a:chExt cx="533400" cy="54102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2B95AC-1424-E019-53BA-CF5916E88F8E}"/>
                  </a:ext>
                </a:extLst>
              </p:cNvPr>
              <p:cNvSpPr/>
              <p:nvPr/>
            </p:nvSpPr>
            <p:spPr>
              <a:xfrm>
                <a:off x="0" y="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23C92F-1DCC-0415-6AE6-8C1C1C27C9F9}"/>
                  </a:ext>
                </a:extLst>
              </p:cNvPr>
              <p:cNvSpPr/>
              <p:nvPr/>
            </p:nvSpPr>
            <p:spPr>
              <a:xfrm>
                <a:off x="0" y="228600"/>
                <a:ext cx="533400" cy="3124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3739F92-DA69-FF44-97AF-2996C864E698}"/>
                </a:ext>
              </a:extLst>
            </p:cNvPr>
            <p:cNvGrpSpPr/>
            <p:nvPr/>
          </p:nvGrpSpPr>
          <p:grpSpPr>
            <a:xfrm>
              <a:off x="1988820" y="441960"/>
              <a:ext cx="533400" cy="541020"/>
              <a:chOff x="0" y="0"/>
              <a:chExt cx="533400" cy="5410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801201D-14EB-92DA-233C-5E9D99CE52ED}"/>
                  </a:ext>
                </a:extLst>
              </p:cNvPr>
              <p:cNvSpPr/>
              <p:nvPr/>
            </p:nvSpPr>
            <p:spPr>
              <a:xfrm>
                <a:off x="0" y="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D713A9-2E7F-BFCC-6772-06244E9FFF13}"/>
                  </a:ext>
                </a:extLst>
              </p:cNvPr>
              <p:cNvSpPr/>
              <p:nvPr/>
            </p:nvSpPr>
            <p:spPr>
              <a:xfrm>
                <a:off x="0" y="228600"/>
                <a:ext cx="533400" cy="3124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237A5F-845A-1BC1-DE22-D4977335AC45}"/>
                </a:ext>
              </a:extLst>
            </p:cNvPr>
            <p:cNvGrpSpPr/>
            <p:nvPr/>
          </p:nvGrpSpPr>
          <p:grpSpPr>
            <a:xfrm>
              <a:off x="2522220" y="441960"/>
              <a:ext cx="533400" cy="541020"/>
              <a:chOff x="0" y="0"/>
              <a:chExt cx="533400" cy="54102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F24F6A-34BE-FF7D-3FCC-15B3DB61A569}"/>
                  </a:ext>
                </a:extLst>
              </p:cNvPr>
              <p:cNvSpPr/>
              <p:nvPr/>
            </p:nvSpPr>
            <p:spPr>
              <a:xfrm>
                <a:off x="0" y="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05F837-2C24-5B40-EDC7-52ABA3FBB6DD}"/>
                  </a:ext>
                </a:extLst>
              </p:cNvPr>
              <p:cNvSpPr/>
              <p:nvPr/>
            </p:nvSpPr>
            <p:spPr>
              <a:xfrm>
                <a:off x="0" y="228600"/>
                <a:ext cx="533400" cy="3124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7026B2-993D-3430-4017-2AAE8BAF4611}"/>
                </a:ext>
              </a:extLst>
            </p:cNvPr>
            <p:cNvGrpSpPr/>
            <p:nvPr/>
          </p:nvGrpSpPr>
          <p:grpSpPr>
            <a:xfrm>
              <a:off x="3055620" y="441960"/>
              <a:ext cx="533400" cy="541020"/>
              <a:chOff x="0" y="0"/>
              <a:chExt cx="533400" cy="5410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38C2CD-AFEA-D46C-4390-049FDCEC8AEC}"/>
                  </a:ext>
                </a:extLst>
              </p:cNvPr>
              <p:cNvSpPr/>
              <p:nvPr/>
            </p:nvSpPr>
            <p:spPr>
              <a:xfrm>
                <a:off x="0" y="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300909D-C6F0-FAD5-EB68-B7E845AA1088}"/>
                  </a:ext>
                </a:extLst>
              </p:cNvPr>
              <p:cNvSpPr/>
              <p:nvPr/>
            </p:nvSpPr>
            <p:spPr>
              <a:xfrm>
                <a:off x="0" y="228600"/>
                <a:ext cx="533400" cy="3124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B59AE7-D833-270B-852B-6DC827E9BEF3}"/>
                </a:ext>
              </a:extLst>
            </p:cNvPr>
            <p:cNvGrpSpPr/>
            <p:nvPr/>
          </p:nvGrpSpPr>
          <p:grpSpPr>
            <a:xfrm>
              <a:off x="3578520" y="441960"/>
              <a:ext cx="533400" cy="541020"/>
              <a:chOff x="0" y="0"/>
              <a:chExt cx="533400" cy="5410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7A2CB9-E768-0E49-F818-D6C406CCCA3A}"/>
                  </a:ext>
                </a:extLst>
              </p:cNvPr>
              <p:cNvSpPr/>
              <p:nvPr/>
            </p:nvSpPr>
            <p:spPr>
              <a:xfrm>
                <a:off x="0" y="0"/>
                <a:ext cx="5334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664E754-BDA1-6FBE-EFC3-82EBC30F749D}"/>
                  </a:ext>
                </a:extLst>
              </p:cNvPr>
              <p:cNvSpPr/>
              <p:nvPr/>
            </p:nvSpPr>
            <p:spPr>
              <a:xfrm>
                <a:off x="0" y="228600"/>
                <a:ext cx="533400" cy="3124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800"/>
                  </a:spcAft>
                  <a:buNone/>
                </a:pPr>
                <a:r>
                  <a:rPr lang="id-ID" sz="11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ID" sz="1100" kern="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59D31F-2975-1B24-1325-29F5FF8C25C5}"/>
                </a:ext>
              </a:extLst>
            </p:cNvPr>
            <p:cNvSpPr/>
            <p:nvPr/>
          </p:nvSpPr>
          <p:spPr>
            <a:xfrm>
              <a:off x="137160" y="449580"/>
              <a:ext cx="690540" cy="2667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indeks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9D78F-EA7F-1290-D271-45910DFB8F63}"/>
                </a:ext>
              </a:extLst>
            </p:cNvPr>
            <p:cNvSpPr/>
            <p:nvPr/>
          </p:nvSpPr>
          <p:spPr>
            <a:xfrm>
              <a:off x="137160" y="736260"/>
              <a:ext cx="705780" cy="3124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elemen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FBACF1-B64B-0C47-4649-74E7568F2143}"/>
                </a:ext>
              </a:extLst>
            </p:cNvPr>
            <p:cNvSpPr/>
            <p:nvPr/>
          </p:nvSpPr>
          <p:spPr>
            <a:xfrm>
              <a:off x="3281062" y="7620"/>
              <a:ext cx="804824" cy="2667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id-ID" sz="1100" b="1" kern="1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myArray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Google Shape;262;p40">
            <a:extLst>
              <a:ext uri="{FF2B5EF4-FFF2-40B4-BE49-F238E27FC236}">
                <a16:creationId xmlns:a16="http://schemas.microsoft.com/office/drawing/2014/main" id="{BF9D2030-7FC1-1772-2A0E-1CE8EAEA7F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4551" y="199850"/>
            <a:ext cx="1040524" cy="69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96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AF59-8902-2E8D-17EC-0E8C1F04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Operasi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ADF95-CA21-4E92-5ED3-D699E1B6C135}"/>
              </a:ext>
            </a:extLst>
          </p:cNvPr>
          <p:cNvSpPr txBox="1"/>
          <p:nvPr/>
        </p:nvSpPr>
        <p:spPr>
          <a:xfrm>
            <a:off x="390300" y="1325255"/>
            <a:ext cx="4572000" cy="2492990"/>
          </a:xfrm>
          <a:prstGeom prst="rect">
            <a:avLst/>
          </a:prstGeom>
          <a:noFill/>
          <a:ln>
            <a:solidFill>
              <a:srgbClr val="AE6FCC"/>
            </a:solidFill>
          </a:ln>
        </p:spPr>
        <p:txBody>
          <a:bodyPr wrap="square">
            <a:spAutoFit/>
          </a:bodyPr>
          <a:lstStyle/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myArray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[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6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] = {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8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4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9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3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};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// 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membaca</a:t>
            </a:r>
            <a:endParaRPr lang="en-US" sz="1200" dirty="0">
              <a:solidFill>
                <a:srgbClr val="00B050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cout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&lt;&lt;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m</a:t>
            </a:r>
            <a:r>
              <a:rPr lang="en-US" sz="12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yArray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[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3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];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// 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menulis</a:t>
            </a:r>
            <a:endParaRPr lang="en-US" sz="1200" dirty="0">
              <a:solidFill>
                <a:srgbClr val="00B050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myArray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[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] =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5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;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// 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menelusuri</a:t>
            </a:r>
            <a:endParaRPr lang="en-US" sz="1200" dirty="0">
              <a:solidFill>
                <a:srgbClr val="00B050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or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= </a:t>
            </a:r>
            <a:r>
              <a:rPr lang="en-US" sz="12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0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; </a:t>
            </a:r>
            <a:r>
              <a:rPr lang="en-US" sz="12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&lt; </a:t>
            </a:r>
            <a:r>
              <a:rPr lang="en-US" sz="12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6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; ++</a:t>
            </a:r>
            <a:r>
              <a:rPr lang="en-US" sz="12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)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{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cout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&lt;&lt; </a:t>
            </a:r>
            <a:r>
              <a:rPr lang="en-US" sz="1200" dirty="0">
                <a:solidFill>
                  <a:srgbClr val="AE6FCC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“data ke-” 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&lt;&lt;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&lt;&lt;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myArray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[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] &lt;&lt;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endl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;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{</a:t>
            </a:r>
            <a:endParaRPr lang="en-ID" sz="12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21A7E-E8FA-BAF9-8446-19A3C9B6A24F}"/>
              </a:ext>
            </a:extLst>
          </p:cNvPr>
          <p:cNvSpPr/>
          <p:nvPr/>
        </p:nvSpPr>
        <p:spPr>
          <a:xfrm>
            <a:off x="4647085" y="826900"/>
            <a:ext cx="4480560" cy="1165860"/>
          </a:xfrm>
          <a:prstGeom prst="rect">
            <a:avLst/>
          </a:prstGeom>
          <a:solidFill>
            <a:prstClr val="white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0EC6F5-DC20-ECC5-252E-E74EB73EFF25}"/>
              </a:ext>
            </a:extLst>
          </p:cNvPr>
          <p:cNvGrpSpPr/>
          <p:nvPr/>
        </p:nvGrpSpPr>
        <p:grpSpPr>
          <a:xfrm>
            <a:off x="5569105" y="1268860"/>
            <a:ext cx="533400" cy="541020"/>
            <a:chOff x="1577340" y="441960"/>
            <a:chExt cx="533400" cy="54102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150243-695E-49AB-C9E7-D34930CFA92A}"/>
                </a:ext>
              </a:extLst>
            </p:cNvPr>
            <p:cNvSpPr/>
            <p:nvPr/>
          </p:nvSpPr>
          <p:spPr>
            <a:xfrm>
              <a:off x="1577340" y="44196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BB0610-C277-6141-9A95-378E6F56FD78}"/>
                </a:ext>
              </a:extLst>
            </p:cNvPr>
            <p:cNvSpPr/>
            <p:nvPr/>
          </p:nvSpPr>
          <p:spPr>
            <a:xfrm>
              <a:off x="1577340" y="67056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F5B396-3989-F673-3691-9F4674081FB2}"/>
              </a:ext>
            </a:extLst>
          </p:cNvPr>
          <p:cNvGrpSpPr/>
          <p:nvPr/>
        </p:nvGrpSpPr>
        <p:grpSpPr>
          <a:xfrm>
            <a:off x="6102505" y="1268860"/>
            <a:ext cx="533400" cy="541020"/>
            <a:chOff x="0" y="0"/>
            <a:chExt cx="533400" cy="5410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917CAF-AC14-A0EB-C863-013F084A49A4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4F2645-35B7-F414-4DCC-5381D3B0E374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4A7387-AB4A-8C54-C982-65EE1905E629}"/>
              </a:ext>
            </a:extLst>
          </p:cNvPr>
          <p:cNvGrpSpPr/>
          <p:nvPr/>
        </p:nvGrpSpPr>
        <p:grpSpPr>
          <a:xfrm>
            <a:off x="6635905" y="1268860"/>
            <a:ext cx="533400" cy="541020"/>
            <a:chOff x="0" y="0"/>
            <a:chExt cx="533400" cy="5410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367B7D-4121-07C1-25BF-FE78126A1A38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190546B-3FD8-04FA-3828-5C7C9D5841F8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A650B6-F4FE-2F90-551A-09EE98BFA7BA}"/>
              </a:ext>
            </a:extLst>
          </p:cNvPr>
          <p:cNvGrpSpPr/>
          <p:nvPr/>
        </p:nvGrpSpPr>
        <p:grpSpPr>
          <a:xfrm>
            <a:off x="7169305" y="1268860"/>
            <a:ext cx="533400" cy="541020"/>
            <a:chOff x="0" y="0"/>
            <a:chExt cx="533400" cy="5410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CEE51B-B9D1-E648-41E4-9C2F1B4C6593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BD6893-4EDD-D269-DD4C-43FD73C7CF17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670964-4E8A-D647-68B0-582973511B12}"/>
              </a:ext>
            </a:extLst>
          </p:cNvPr>
          <p:cNvGrpSpPr/>
          <p:nvPr/>
        </p:nvGrpSpPr>
        <p:grpSpPr>
          <a:xfrm>
            <a:off x="7702705" y="1268860"/>
            <a:ext cx="533400" cy="541020"/>
            <a:chOff x="0" y="0"/>
            <a:chExt cx="533400" cy="5410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0A899F-D753-CCE0-0B4A-F0D7C9609472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02BBAC-4DA1-D3C6-A2EB-8C02E62A0F1F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74599F-1559-B73A-EA33-E6470ABBD637}"/>
              </a:ext>
            </a:extLst>
          </p:cNvPr>
          <p:cNvGrpSpPr/>
          <p:nvPr/>
        </p:nvGrpSpPr>
        <p:grpSpPr>
          <a:xfrm>
            <a:off x="8225605" y="1268860"/>
            <a:ext cx="533400" cy="541020"/>
            <a:chOff x="0" y="0"/>
            <a:chExt cx="533400" cy="541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1524BE-EF47-4BE4-FFB1-959CA2C34318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C2EADF-4D73-A304-9FF3-696F90D1CEC6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DADF0ED-E6DA-4497-C6B7-958132691BA5}"/>
              </a:ext>
            </a:extLst>
          </p:cNvPr>
          <p:cNvSpPr/>
          <p:nvPr/>
        </p:nvSpPr>
        <p:spPr>
          <a:xfrm>
            <a:off x="4784245" y="1276480"/>
            <a:ext cx="690540" cy="2667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indeks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AA193-ABDA-1D37-36FC-EE406E443D0C}"/>
              </a:ext>
            </a:extLst>
          </p:cNvPr>
          <p:cNvSpPr/>
          <p:nvPr/>
        </p:nvSpPr>
        <p:spPr>
          <a:xfrm>
            <a:off x="4784245" y="1563160"/>
            <a:ext cx="705780" cy="3124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F0D542-27AB-3D9F-D2E0-AF4CABFED9DB}"/>
              </a:ext>
            </a:extLst>
          </p:cNvPr>
          <p:cNvSpPr/>
          <p:nvPr/>
        </p:nvSpPr>
        <p:spPr>
          <a:xfrm>
            <a:off x="7928147" y="834520"/>
            <a:ext cx="804824" cy="2667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b="1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myArray</a:t>
            </a:r>
            <a:endParaRPr lang="en-ID" sz="11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8A123E-6B5A-F161-A47D-C5574EE6DB80}"/>
              </a:ext>
            </a:extLst>
          </p:cNvPr>
          <p:cNvSpPr/>
          <p:nvPr/>
        </p:nvSpPr>
        <p:spPr>
          <a:xfrm>
            <a:off x="4647085" y="2079445"/>
            <a:ext cx="4480560" cy="1165860"/>
          </a:xfrm>
          <a:prstGeom prst="rect">
            <a:avLst/>
          </a:prstGeom>
          <a:solidFill>
            <a:prstClr val="white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1701B7-9B37-EFAE-3093-8F7EF332ACF9}"/>
              </a:ext>
            </a:extLst>
          </p:cNvPr>
          <p:cNvGrpSpPr/>
          <p:nvPr/>
        </p:nvGrpSpPr>
        <p:grpSpPr>
          <a:xfrm>
            <a:off x="5569105" y="2521405"/>
            <a:ext cx="533400" cy="541020"/>
            <a:chOff x="1577340" y="441960"/>
            <a:chExt cx="533400" cy="54102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9C29D3-1C23-E13B-FA92-F83F11735985}"/>
                </a:ext>
              </a:extLst>
            </p:cNvPr>
            <p:cNvSpPr/>
            <p:nvPr/>
          </p:nvSpPr>
          <p:spPr>
            <a:xfrm>
              <a:off x="1577340" y="44196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386FD76-2B02-381B-12B3-74FD0EB68BDC}"/>
                </a:ext>
              </a:extLst>
            </p:cNvPr>
            <p:cNvSpPr/>
            <p:nvPr/>
          </p:nvSpPr>
          <p:spPr>
            <a:xfrm>
              <a:off x="1577340" y="67056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168F64-BFEF-8457-64D0-5F7BBFD6DE9D}"/>
              </a:ext>
            </a:extLst>
          </p:cNvPr>
          <p:cNvGrpSpPr/>
          <p:nvPr/>
        </p:nvGrpSpPr>
        <p:grpSpPr>
          <a:xfrm>
            <a:off x="6102505" y="2521405"/>
            <a:ext cx="533400" cy="541020"/>
            <a:chOff x="0" y="0"/>
            <a:chExt cx="533400" cy="5410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448A33A-D0DF-E270-E37E-B1735F634E5A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F8622BF-EFFA-CA39-9F9A-BA18D1069597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6C08DF-0723-8799-DC39-66EF8F250D1D}"/>
              </a:ext>
            </a:extLst>
          </p:cNvPr>
          <p:cNvGrpSpPr/>
          <p:nvPr/>
        </p:nvGrpSpPr>
        <p:grpSpPr>
          <a:xfrm>
            <a:off x="6635905" y="2521405"/>
            <a:ext cx="533400" cy="541020"/>
            <a:chOff x="0" y="0"/>
            <a:chExt cx="533400" cy="54102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FDA9DB-220E-3761-213C-4D6AFDEF0458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94D79BF-27F0-3FC5-3FAD-A169104B3D4D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en-US" sz="1100" kern="100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5C1CAB-49C7-DFFD-AAF4-9954FFCB9E35}"/>
              </a:ext>
            </a:extLst>
          </p:cNvPr>
          <p:cNvGrpSpPr/>
          <p:nvPr/>
        </p:nvGrpSpPr>
        <p:grpSpPr>
          <a:xfrm>
            <a:off x="7169305" y="2521405"/>
            <a:ext cx="533400" cy="541020"/>
            <a:chOff x="0" y="0"/>
            <a:chExt cx="533400" cy="5410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541525-7BEC-171C-EBA0-025AD8882870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ED9D287-E39B-1065-B6DD-304B453F5CCE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5E68EE-2FF7-342F-58D7-3F58EFFD4102}"/>
              </a:ext>
            </a:extLst>
          </p:cNvPr>
          <p:cNvGrpSpPr/>
          <p:nvPr/>
        </p:nvGrpSpPr>
        <p:grpSpPr>
          <a:xfrm>
            <a:off x="7702705" y="2521405"/>
            <a:ext cx="533400" cy="541020"/>
            <a:chOff x="0" y="0"/>
            <a:chExt cx="533400" cy="54102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28FB61-E2B8-3EB1-B4E8-CF7F2991399F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8DE7E38-CCAA-2CC1-5BA0-370644DE6771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0B327C-0437-28B7-4BB0-356196FF9430}"/>
              </a:ext>
            </a:extLst>
          </p:cNvPr>
          <p:cNvGrpSpPr/>
          <p:nvPr/>
        </p:nvGrpSpPr>
        <p:grpSpPr>
          <a:xfrm>
            <a:off x="8225605" y="2521405"/>
            <a:ext cx="533400" cy="541020"/>
            <a:chOff x="0" y="0"/>
            <a:chExt cx="533400" cy="54102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686C96B-8B58-6165-7C20-4E07DBFF9BF5}"/>
                </a:ext>
              </a:extLst>
            </p:cNvPr>
            <p:cNvSpPr/>
            <p:nvPr/>
          </p:nvSpPr>
          <p:spPr>
            <a:xfrm>
              <a:off x="0" y="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  <a:buNone/>
              </a:pPr>
              <a:r>
                <a:rPr lang="id-ID" sz="1100" kern="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ID" sz="11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1AB5A14-B6B1-EAA1-17E8-A166FC065236}"/>
                </a:ext>
              </a:extLst>
            </p:cNvPr>
            <p:cNvSpPr/>
            <p:nvPr/>
          </p:nvSpPr>
          <p:spPr>
            <a:xfrm>
              <a:off x="0" y="228600"/>
              <a:ext cx="533400" cy="312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buNone/>
              </a:pPr>
              <a:r>
                <a:rPr lang="id-ID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11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ID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AC1DACF-2EDF-9245-6765-F0AB0E7EAEA6}"/>
              </a:ext>
            </a:extLst>
          </p:cNvPr>
          <p:cNvSpPr/>
          <p:nvPr/>
        </p:nvSpPr>
        <p:spPr>
          <a:xfrm>
            <a:off x="4784245" y="2529025"/>
            <a:ext cx="690540" cy="2667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indeks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502C0A-7828-8B5B-C778-32DE5AC912E1}"/>
              </a:ext>
            </a:extLst>
          </p:cNvPr>
          <p:cNvSpPr/>
          <p:nvPr/>
        </p:nvSpPr>
        <p:spPr>
          <a:xfrm>
            <a:off x="4784245" y="2815705"/>
            <a:ext cx="705780" cy="3124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endParaRPr lang="en-ID" sz="11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54EC12-5FDC-738A-3BB3-FD81243DB26B}"/>
              </a:ext>
            </a:extLst>
          </p:cNvPr>
          <p:cNvSpPr/>
          <p:nvPr/>
        </p:nvSpPr>
        <p:spPr>
          <a:xfrm>
            <a:off x="7928147" y="2087065"/>
            <a:ext cx="804824" cy="2667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5000"/>
              </a:lnSpc>
              <a:spcAft>
                <a:spcPts val="800"/>
              </a:spcAft>
              <a:buNone/>
            </a:pPr>
            <a:r>
              <a:rPr lang="id-ID" sz="1100" b="1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myArray</a:t>
            </a:r>
            <a:endParaRPr lang="en-ID" sz="11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B4A8831-6552-B2C5-FCCC-C3A49A573610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1947746" y="2571750"/>
            <a:ext cx="4954859" cy="490675"/>
          </a:xfrm>
          <a:prstGeom prst="bentConnector4">
            <a:avLst>
              <a:gd name="adj1" fmla="val 47309"/>
              <a:gd name="adj2" fmla="val 146589"/>
            </a:avLst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4BED0BF9-955C-D463-846D-6E71C5CD29EB}"/>
              </a:ext>
            </a:extLst>
          </p:cNvPr>
          <p:cNvSpPr/>
          <p:nvPr/>
        </p:nvSpPr>
        <p:spPr>
          <a:xfrm>
            <a:off x="297366" y="2430966"/>
            <a:ext cx="1609314" cy="260195"/>
          </a:xfrm>
          <a:prstGeom prst="rect">
            <a:avLst/>
          </a:prstGeom>
          <a:noFill/>
          <a:ln w="95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6" name="Google Shape;262;p40">
            <a:extLst>
              <a:ext uri="{FF2B5EF4-FFF2-40B4-BE49-F238E27FC236}">
                <a16:creationId xmlns:a16="http://schemas.microsoft.com/office/drawing/2014/main" id="{26F4B851-9EFE-ACEA-1DBE-6B48B90F324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4551" y="199850"/>
            <a:ext cx="1040524" cy="69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68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83B1-38AA-2EE2-9F90-B50A0FC4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</a:t>
            </a:r>
            <a:r>
              <a:rPr lang="en-US" dirty="0" err="1"/>
              <a:t>multidimensi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79765-4239-96DF-D536-3A221EF51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Memiliki</a:t>
            </a:r>
            <a:r>
              <a:rPr lang="en-US" sz="1400" dirty="0"/>
              <a:t> lebih </a:t>
            </a:r>
            <a:r>
              <a:rPr lang="en-US" sz="1400" dirty="0" err="1"/>
              <a:t>dari</a:t>
            </a:r>
            <a:r>
              <a:rPr lang="en-US" sz="1400" dirty="0"/>
              <a:t> 1 </a:t>
            </a:r>
            <a:r>
              <a:rPr lang="en-US" sz="1400" dirty="0" err="1"/>
              <a:t>indeks</a:t>
            </a:r>
            <a:endParaRPr lang="en-US" sz="1400" dirty="0"/>
          </a:p>
          <a:p>
            <a:r>
              <a:rPr lang="en-US" sz="1400" dirty="0"/>
              <a:t>Array yang berisik array</a:t>
            </a:r>
          </a:p>
          <a:p>
            <a:r>
              <a:rPr lang="en-US" sz="1400" dirty="0"/>
              <a:t>Contoh:</a:t>
            </a:r>
          </a:p>
          <a:p>
            <a:pPr marL="449263" indent="-296863">
              <a:buNone/>
              <a:tabLst>
                <a:tab pos="449263" algn="l"/>
              </a:tabLst>
            </a:pPr>
            <a:r>
              <a:rPr lang="en-US" sz="1400" dirty="0"/>
              <a:t>	Ruang kelas di Universitas Amikom Yogyakarta adalah array 3 </a:t>
            </a:r>
            <a:r>
              <a:rPr lang="en-US" sz="1400" dirty="0" err="1"/>
              <a:t>dimensi</a:t>
            </a:r>
            <a:r>
              <a:rPr lang="en-US" sz="1400" dirty="0"/>
              <a:t> dengan nomor </a:t>
            </a:r>
            <a:r>
              <a:rPr lang="en-US" sz="1400" dirty="0" err="1"/>
              <a:t>indeks</a:t>
            </a:r>
            <a:r>
              <a:rPr lang="en-US" sz="1400" dirty="0"/>
              <a:t> yang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gedung</a:t>
            </a:r>
            <a:r>
              <a:rPr lang="en-US" sz="1400" dirty="0"/>
              <a:t> (</a:t>
            </a:r>
            <a:r>
              <a:rPr lang="en-US" sz="1400" dirty="0" err="1"/>
              <a:t>indeks</a:t>
            </a:r>
            <a:r>
              <a:rPr lang="en-US" sz="1400" dirty="0"/>
              <a:t> 1), lantai (</a:t>
            </a:r>
            <a:r>
              <a:rPr lang="en-US" sz="1400" dirty="0" err="1"/>
              <a:t>indeks</a:t>
            </a:r>
            <a:r>
              <a:rPr lang="en-US" sz="1400" dirty="0"/>
              <a:t> 2), dan </a:t>
            </a:r>
            <a:r>
              <a:rPr lang="en-US" sz="1400" dirty="0" err="1"/>
              <a:t>ruang</a:t>
            </a:r>
            <a:r>
              <a:rPr lang="en-US" sz="1400" dirty="0"/>
              <a:t> (</a:t>
            </a:r>
            <a:r>
              <a:rPr lang="en-US" sz="1400" dirty="0" err="1"/>
              <a:t>indeks</a:t>
            </a:r>
            <a:r>
              <a:rPr lang="en-US" sz="1400" dirty="0"/>
              <a:t> 3).</a:t>
            </a:r>
          </a:p>
          <a:p>
            <a:pPr marL="449263" indent="0">
              <a:buNone/>
              <a:tabLst>
                <a:tab pos="449263" algn="l"/>
              </a:tabLst>
            </a:pPr>
            <a:r>
              <a:rPr lang="en-US" sz="1400" dirty="0"/>
              <a:t>Ruang 5.3.2 artinya </a:t>
            </a:r>
            <a:r>
              <a:rPr lang="en-US" sz="1400" dirty="0" err="1"/>
              <a:t>ruang</a:t>
            </a:r>
            <a:r>
              <a:rPr lang="en-US" sz="1400" dirty="0"/>
              <a:t> kelas di </a:t>
            </a:r>
            <a:r>
              <a:rPr lang="en-US" sz="1400" dirty="0" err="1"/>
              <a:t>gedung</a:t>
            </a:r>
            <a:r>
              <a:rPr lang="en-US" sz="1400" dirty="0"/>
              <a:t> 5 lantai 3 dan </a:t>
            </a:r>
            <a:r>
              <a:rPr lang="en-US" sz="1400" dirty="0" err="1"/>
              <a:t>ruang</a:t>
            </a:r>
            <a:r>
              <a:rPr lang="en-US" sz="1400" dirty="0"/>
              <a:t> 2</a:t>
            </a:r>
          </a:p>
        </p:txBody>
      </p:sp>
      <p:pic>
        <p:nvPicPr>
          <p:cNvPr id="4" name="Google Shape;262;p40">
            <a:extLst>
              <a:ext uri="{FF2B5EF4-FFF2-40B4-BE49-F238E27FC236}">
                <a16:creationId xmlns:a16="http://schemas.microsoft.com/office/drawing/2014/main" id="{1A1A0573-776F-B60A-C1E3-D86893DA73D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4551" y="199850"/>
            <a:ext cx="1040524" cy="69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81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F0A9-5113-8ED8-9498-879CE6B4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</a:t>
            </a:r>
            <a:r>
              <a:rPr lang="en-US" dirty="0" err="1"/>
              <a:t>multidimensi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60F04-CDD4-6AE7-8DD3-D91FD885F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Tabel adalah </a:t>
            </a:r>
            <a:r>
              <a:rPr lang="en-US" sz="1400" dirty="0" err="1"/>
              <a:t>sebuah</a:t>
            </a:r>
            <a:r>
              <a:rPr lang="en-US" sz="1400" dirty="0"/>
              <a:t> array 2 </a:t>
            </a:r>
            <a:r>
              <a:rPr lang="en-US" sz="1400" dirty="0" err="1"/>
              <a:t>dimensi</a:t>
            </a:r>
            <a:r>
              <a:rPr lang="en-US" sz="1400" dirty="0"/>
              <a:t>, yang </a:t>
            </a:r>
            <a:r>
              <a:rPr lang="en-US" sz="1400" dirty="0" err="1"/>
              <a:t>terdiri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baris dan </a:t>
            </a:r>
            <a:r>
              <a:rPr lang="en-US" sz="1400" dirty="0" err="1"/>
              <a:t>kolom</a:t>
            </a:r>
            <a:endParaRPr lang="en-US" sz="1400" dirty="0"/>
          </a:p>
          <a:p>
            <a:r>
              <a:rPr lang="en-US" sz="1400" dirty="0"/>
              <a:t>Contoh lain:</a:t>
            </a:r>
          </a:p>
          <a:p>
            <a:pPr lvl="1"/>
            <a:r>
              <a:rPr lang="en-US" sz="1400" dirty="0" err="1"/>
              <a:t>Matriks</a:t>
            </a:r>
            <a:endParaRPr lang="en-US" sz="1400" dirty="0"/>
          </a:p>
          <a:p>
            <a:pPr lvl="1"/>
            <a:r>
              <a:rPr lang="en-US" sz="1400" dirty="0" err="1"/>
              <a:t>Koordinat</a:t>
            </a:r>
            <a:r>
              <a:rPr lang="en-US" sz="1400" dirty="0"/>
              <a:t> </a:t>
            </a:r>
            <a:r>
              <a:rPr lang="en-US" sz="1400" dirty="0" err="1"/>
              <a:t>piksel</a:t>
            </a:r>
            <a:r>
              <a:rPr lang="en-US" sz="1400" dirty="0"/>
              <a:t> dalam layar</a:t>
            </a:r>
            <a:endParaRPr lang="en-ID" sz="1400" dirty="0"/>
          </a:p>
        </p:txBody>
      </p:sp>
      <p:pic>
        <p:nvPicPr>
          <p:cNvPr id="4" name="Google Shape;262;p40">
            <a:extLst>
              <a:ext uri="{FF2B5EF4-FFF2-40B4-BE49-F238E27FC236}">
                <a16:creationId xmlns:a16="http://schemas.microsoft.com/office/drawing/2014/main" id="{1241AB16-576C-53B7-5F18-1B1D9D670EB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4551" y="199850"/>
            <a:ext cx="1040524" cy="69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39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A577C-D7E4-9438-1734-47E58B41A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1CA0-FD52-57F7-0FDD-F540A801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</a:t>
            </a:r>
            <a:r>
              <a:rPr lang="en-US" dirty="0" err="1"/>
              <a:t>multidimensi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07173-4D51-AC3B-F8F3-41840B6036DA}"/>
              </a:ext>
            </a:extLst>
          </p:cNvPr>
          <p:cNvSpPr txBox="1"/>
          <p:nvPr/>
        </p:nvSpPr>
        <p:spPr>
          <a:xfrm>
            <a:off x="390299" y="1325255"/>
            <a:ext cx="4181701" cy="3046988"/>
          </a:xfrm>
          <a:prstGeom prst="rect">
            <a:avLst/>
          </a:prstGeom>
          <a:noFill/>
          <a:ln>
            <a:solidFill>
              <a:srgbClr val="AE6FCC"/>
            </a:solidFill>
          </a:ln>
        </p:spPr>
        <p:txBody>
          <a:bodyPr wrap="square">
            <a:spAutoFit/>
          </a:bodyPr>
          <a:lstStyle/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myArray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[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4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4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] = { 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{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1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0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0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1 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},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{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0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1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1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0 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},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{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8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1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1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0 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},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{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1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0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0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1 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};</a:t>
            </a:r>
            <a:endParaRPr lang="en-US" sz="12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// 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menelusuri</a:t>
            </a:r>
            <a:endParaRPr lang="en-US" sz="1200" dirty="0">
              <a:solidFill>
                <a:srgbClr val="00B050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or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rows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= </a:t>
            </a:r>
            <a:r>
              <a:rPr lang="en-US" sz="12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0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; 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rows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&lt;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; ++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rows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)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{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   for(int cols =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0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; cols &lt;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4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; ++ cols)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   {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      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cout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&lt;&lt;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myArray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[rows][cols] &lt;&lt; </a:t>
            </a:r>
            <a:r>
              <a:rPr lang="en-US" sz="1200" dirty="0">
                <a:solidFill>
                  <a:srgbClr val="AE6FCC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‘ ‘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;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   }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cout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 &lt;&lt; </a:t>
            </a:r>
            <a:r>
              <a:rPr lang="en-US" sz="12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endl</a:t>
            </a: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;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en-ID" sz="12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64BD7-BD07-99F4-B031-17607D77B0B2}"/>
              </a:ext>
            </a:extLst>
          </p:cNvPr>
          <p:cNvSpPr txBox="1"/>
          <p:nvPr/>
        </p:nvSpPr>
        <p:spPr>
          <a:xfrm>
            <a:off x="5346915" y="1325255"/>
            <a:ext cx="3027336" cy="830997"/>
          </a:xfrm>
          <a:prstGeom prst="rect">
            <a:avLst/>
          </a:prstGeom>
          <a:solidFill>
            <a:schemeClr val="tx1"/>
          </a:solidFill>
          <a:ln>
            <a:solidFill>
              <a:srgbClr val="AE6FCC"/>
            </a:solidFill>
          </a:ln>
        </p:spPr>
        <p:txBody>
          <a:bodyPr wrap="square">
            <a:spAutoFit/>
          </a:bodyPr>
          <a:lstStyle/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1 0 0 1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0 1 1 0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0 1 1 0</a:t>
            </a: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1 0 0 1</a:t>
            </a:r>
            <a:endParaRPr lang="en-ID" sz="12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  <p:pic>
        <p:nvPicPr>
          <p:cNvPr id="27" name="Google Shape;262;p40">
            <a:extLst>
              <a:ext uri="{FF2B5EF4-FFF2-40B4-BE49-F238E27FC236}">
                <a16:creationId xmlns:a16="http://schemas.microsoft.com/office/drawing/2014/main" id="{E04DF756-B7E4-F0AC-C615-9D9AED78F2E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4551" y="199850"/>
            <a:ext cx="1040524" cy="69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181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517</Words>
  <Application>Microsoft Office PowerPoint</Application>
  <PresentationFormat>On-screen Show (16:9)</PresentationFormat>
  <Paragraphs>140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Sans Medium</vt:lpstr>
      <vt:lpstr>Open Sans</vt:lpstr>
      <vt:lpstr>Open Sans SemiBold</vt:lpstr>
      <vt:lpstr>Calibri</vt:lpstr>
      <vt:lpstr>Consolas</vt:lpstr>
      <vt:lpstr>Arial</vt:lpstr>
      <vt:lpstr>Simple Light</vt:lpstr>
      <vt:lpstr>Template FIK</vt:lpstr>
      <vt:lpstr>08 Array</vt:lpstr>
      <vt:lpstr>Outline Materi</vt:lpstr>
      <vt:lpstr>Definisi</vt:lpstr>
      <vt:lpstr>Definisi</vt:lpstr>
      <vt:lpstr>Definisi</vt:lpstr>
      <vt:lpstr>Operasi</vt:lpstr>
      <vt:lpstr>Array multidimensi</vt:lpstr>
      <vt:lpstr>Array multidimensi</vt:lpstr>
      <vt:lpstr>Array multidimensi</vt:lpstr>
      <vt:lpstr>Latihan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11</cp:revision>
  <dcterms:modified xsi:type="dcterms:W3CDTF">2025-12-09T07:15:17Z</dcterms:modified>
</cp:coreProperties>
</file>