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0"/>
  </p:notesMasterIdLst>
  <p:sldIdLst>
    <p:sldId id="256" r:id="rId3"/>
    <p:sldId id="277" r:id="rId4"/>
    <p:sldId id="257" r:id="rId5"/>
    <p:sldId id="279" r:id="rId6"/>
    <p:sldId id="278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3" r:id="rId18"/>
    <p:sldId id="274" r:id="rId19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Medium" panose="020B0604020202020204" charset="0"/>
      <p:regular r:id="rId29"/>
      <p:bold r:id="rId30"/>
      <p:italic r:id="rId31"/>
      <p:boldItalic r:id="rId32"/>
    </p:embeddedFont>
    <p:embeddedFont>
      <p:font typeface="Open Sans SemiBold" panose="020B0706030804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81b06d3367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81b06d3367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81c61dde50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81c61dde50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duino_Uno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tore.arduino.cc/collections/uno/products/arduino-uno-rev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tore.arduino.cc/products/arduino-nan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br>
              <a:rPr lang="en" dirty="0"/>
            </a:br>
            <a:r>
              <a:rPr lang="en" dirty="0"/>
              <a:t>Pendahuluan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ST151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3371-F202-C7B2-BA0B-48F39014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Breadboard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F09919-B3AD-5D9D-0D3C-819376D80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50" y="3387396"/>
            <a:ext cx="3191009" cy="393600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ID" dirty="0"/>
              <a:t>Breadboard: </a:t>
            </a:r>
            <a:r>
              <a:rPr lang="en-ID" dirty="0" err="1"/>
              <a:t>papan</a:t>
            </a:r>
            <a:r>
              <a:rPr lang="en-ID" dirty="0"/>
              <a:t> </a:t>
            </a:r>
            <a:r>
              <a:rPr lang="en-ID" dirty="0" err="1"/>
              <a:t>sirkuit</a:t>
            </a:r>
            <a:r>
              <a:rPr lang="en-ID" dirty="0"/>
              <a:t> </a:t>
            </a:r>
            <a:r>
              <a:rPr lang="en-ID" dirty="0" err="1"/>
              <a:t>prototipe</a:t>
            </a:r>
            <a:endParaRPr lang="en-ID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74A4188-5386-0B27-2590-351E1A1F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94" y="1274563"/>
            <a:ext cx="4259580" cy="27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readboard">
            <a:extLst>
              <a:ext uri="{FF2B5EF4-FFF2-40B4-BE49-F238E27FC236}">
                <a16:creationId xmlns:a16="http://schemas.microsoft.com/office/drawing/2014/main" id="{425DC6E8-CB1F-1006-9731-576794DC9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0" r="50000"/>
          <a:stretch/>
        </p:blipFill>
        <p:spPr bwMode="auto">
          <a:xfrm>
            <a:off x="390300" y="1261750"/>
            <a:ext cx="3192959" cy="212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CDEEA5-0582-5D29-30F0-98F73D324973}"/>
              </a:ext>
            </a:extLst>
          </p:cNvPr>
          <p:cNvSpPr txBox="1">
            <a:spLocks/>
          </p:cNvSpPr>
          <p:nvPr/>
        </p:nvSpPr>
        <p:spPr>
          <a:xfrm>
            <a:off x="4194816" y="4153352"/>
            <a:ext cx="319100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52400" indent="0">
              <a:buFont typeface="Open Sans"/>
              <a:buNone/>
            </a:pPr>
            <a:r>
              <a:rPr lang="en-US" dirty="0"/>
              <a:t>J</a:t>
            </a:r>
            <a:r>
              <a:rPr lang="en-ID" dirty="0" err="1"/>
              <a:t>alur</a:t>
            </a:r>
            <a:r>
              <a:rPr lang="en-ID" dirty="0"/>
              <a:t> </a:t>
            </a:r>
            <a:r>
              <a:rPr lang="en-ID" dirty="0" err="1"/>
              <a:t>koneksi</a:t>
            </a:r>
            <a:endParaRPr lang="en-ID" dirty="0"/>
          </a:p>
        </p:txBody>
      </p:sp>
      <p:pic>
        <p:nvPicPr>
          <p:cNvPr id="7" name="Google Shape;262;p40">
            <a:extLst>
              <a:ext uri="{FF2B5EF4-FFF2-40B4-BE49-F238E27FC236}">
                <a16:creationId xmlns:a16="http://schemas.microsoft.com/office/drawing/2014/main" id="{F0580880-6D62-3BEB-9EA1-BB0553377E6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1170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90ED-2B76-727A-ED4C-0721473D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IDE</a:t>
            </a:r>
            <a:endParaRPr lang="en-ID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B2EB91-80EB-E7F3-A42F-14219E3BA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46" y="1134075"/>
            <a:ext cx="4463661" cy="36020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90BB4E-A933-F038-80A1-8446FCA73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817" y="1780884"/>
            <a:ext cx="4461984" cy="575740"/>
          </a:xfrm>
          <a:prstGeom prst="rect">
            <a:avLst/>
          </a:prstGeom>
          <a:ln w="12700">
            <a:solidFill>
              <a:schemeClr val="accent5"/>
            </a:solidFill>
            <a:prstDash val="dash"/>
          </a:ln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610F929-F7E9-DB16-8257-DF2726791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6113" y="2571751"/>
            <a:ext cx="3105933" cy="2164330"/>
          </a:xfrm>
        </p:spPr>
        <p:txBody>
          <a:bodyPr>
            <a:normAutofit/>
          </a:bodyPr>
          <a:lstStyle/>
          <a:p>
            <a:pPr marL="304800" indent="-228600">
              <a:buFont typeface="+mj-lt"/>
              <a:buAutoNum type="arabicPeriod"/>
            </a:pPr>
            <a:r>
              <a:rPr lang="en-US" dirty="0"/>
              <a:t>Verify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Upload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Board Active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Sketchbook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Board Manager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Library Manager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Code Editor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Output</a:t>
            </a:r>
          </a:p>
          <a:p>
            <a:pPr marL="304800" indent="-228600">
              <a:buFont typeface="+mj-lt"/>
              <a:buAutoNum type="arabicPeriod"/>
            </a:pPr>
            <a:r>
              <a:rPr lang="en-US" dirty="0"/>
              <a:t>Serial Monitor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35A20E-90E8-A882-E934-D404735103A6}"/>
              </a:ext>
            </a:extLst>
          </p:cNvPr>
          <p:cNvSpPr txBox="1"/>
          <p:nvPr/>
        </p:nvSpPr>
        <p:spPr>
          <a:xfrm>
            <a:off x="4921423" y="23102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899487-2822-DCD4-FAC2-A55C4652D8FC}"/>
              </a:ext>
            </a:extLst>
          </p:cNvPr>
          <p:cNvSpPr txBox="1"/>
          <p:nvPr/>
        </p:nvSpPr>
        <p:spPr>
          <a:xfrm>
            <a:off x="4460991" y="2310299"/>
            <a:ext cx="287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FF9BFA-9334-0D73-7F54-462822299D3D}"/>
              </a:ext>
            </a:extLst>
          </p:cNvPr>
          <p:cNvSpPr txBox="1"/>
          <p:nvPr/>
        </p:nvSpPr>
        <p:spPr>
          <a:xfrm>
            <a:off x="6855524" y="2310299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6920A5-2129-0765-4C55-F8156E8D3E6C}"/>
              </a:ext>
            </a:extLst>
          </p:cNvPr>
          <p:cNvSpPr txBox="1"/>
          <p:nvPr/>
        </p:nvSpPr>
        <p:spPr>
          <a:xfrm>
            <a:off x="497588" y="147310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609BEB-B7F5-DE27-E11F-66CD7CF513CD}"/>
              </a:ext>
            </a:extLst>
          </p:cNvPr>
          <p:cNvSpPr txBox="1"/>
          <p:nvPr/>
        </p:nvSpPr>
        <p:spPr>
          <a:xfrm>
            <a:off x="497588" y="1707282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174B47-7D52-C65B-7067-6A3BE2304359}"/>
              </a:ext>
            </a:extLst>
          </p:cNvPr>
          <p:cNvSpPr txBox="1"/>
          <p:nvPr/>
        </p:nvSpPr>
        <p:spPr>
          <a:xfrm>
            <a:off x="497588" y="1941457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A1FC13-980F-D1A3-5BF3-15A767C4655E}"/>
              </a:ext>
            </a:extLst>
          </p:cNvPr>
          <p:cNvSpPr txBox="1"/>
          <p:nvPr/>
        </p:nvSpPr>
        <p:spPr>
          <a:xfrm>
            <a:off x="2729418" y="1663701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509C45-90E5-CB4F-0200-23FAA9A67663}"/>
              </a:ext>
            </a:extLst>
          </p:cNvPr>
          <p:cNvSpPr txBox="1"/>
          <p:nvPr/>
        </p:nvSpPr>
        <p:spPr>
          <a:xfrm>
            <a:off x="755713" y="355838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12978A-5481-012A-9572-EE2851B13B55}"/>
              </a:ext>
            </a:extLst>
          </p:cNvPr>
          <p:cNvSpPr txBox="1"/>
          <p:nvPr/>
        </p:nvSpPr>
        <p:spPr>
          <a:xfrm>
            <a:off x="1588354" y="3558385"/>
            <a:ext cx="287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ID" dirty="0">
              <a:solidFill>
                <a:schemeClr val="accent4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oogle Shape;262;p40">
            <a:extLst>
              <a:ext uri="{FF2B5EF4-FFF2-40B4-BE49-F238E27FC236}">
                <a16:creationId xmlns:a16="http://schemas.microsoft.com/office/drawing/2014/main" id="{1DEA0430-82B0-1584-4F18-A9B819C4474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706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3DF4-3DB8-441E-DEEF-4757498E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Struktur</a:t>
            </a:r>
            <a:r>
              <a:rPr lang="en-US" dirty="0"/>
              <a:t> Kode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7CC923-43E7-7CB1-009C-E7D365708C46}"/>
              </a:ext>
            </a:extLst>
          </p:cNvPr>
          <p:cNvSpPr txBox="1"/>
          <p:nvPr/>
        </p:nvSpPr>
        <p:spPr>
          <a:xfrm>
            <a:off x="1660169" y="1625317"/>
            <a:ext cx="6106160" cy="203132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put your setup code here, to run once: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put your main code here, to run repeatedly: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3" name="Google Shape;262;p40">
            <a:extLst>
              <a:ext uri="{FF2B5EF4-FFF2-40B4-BE49-F238E27FC236}">
                <a16:creationId xmlns:a16="http://schemas.microsoft.com/office/drawing/2014/main" id="{D4D329F0-5625-7231-E773-87016F0083E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59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E61C-C6E5-34FE-BDBA-BD681625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Hello World: </a:t>
            </a:r>
            <a:r>
              <a:rPr lang="en-US" dirty="0" err="1"/>
              <a:t>menyalakan</a:t>
            </a:r>
            <a:r>
              <a:rPr lang="en-US" dirty="0"/>
              <a:t> </a:t>
            </a:r>
            <a:r>
              <a:rPr lang="en-US" i="1" dirty="0"/>
              <a:t>built-in</a:t>
            </a:r>
            <a:r>
              <a:rPr lang="en-US" dirty="0"/>
              <a:t> LED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F5332-9FCE-3808-53D4-FDE063E5DB52}"/>
              </a:ext>
            </a:extLst>
          </p:cNvPr>
          <p:cNvSpPr txBox="1"/>
          <p:nvPr/>
        </p:nvSpPr>
        <p:spPr>
          <a:xfrm>
            <a:off x="390300" y="1228475"/>
            <a:ext cx="6106160" cy="353943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Hello Arduino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D" b="0" dirty="0" err="1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pinLed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ID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13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// built-in LED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D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put your setup code here, to run once: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pinLed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OUTPUT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// set </a:t>
            </a:r>
            <a:r>
              <a:rPr lang="en-ID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pinLed</a:t>
            </a:r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mode OUTPUT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ID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put your main code here, to run repeatedly: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pinLed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HIGH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ID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Menyalakan</a:t>
            </a:r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LED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ID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ID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ID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      // delay 1000ms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ID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ID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endParaRPr lang="en-ID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B7A023C-EB82-C734-7F2D-7A8D38819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1784" y="1228475"/>
            <a:ext cx="2178015" cy="3347720"/>
          </a:xfrm>
        </p:spPr>
        <p:txBody>
          <a:bodyPr/>
          <a:lstStyle/>
          <a:p>
            <a:pPr marL="152400" indent="0">
              <a:buNone/>
            </a:pPr>
            <a:r>
              <a:rPr lang="en-US" b="1" dirty="0"/>
              <a:t>Langkah</a:t>
            </a:r>
          </a:p>
          <a:p>
            <a:pPr marL="381000" indent="-228600">
              <a:buFont typeface="+mj-lt"/>
              <a:buAutoNum type="arabicPeriod"/>
            </a:pPr>
            <a:r>
              <a:rPr lang="en-US" dirty="0"/>
              <a:t>Klik tombol </a:t>
            </a:r>
            <a:r>
              <a:rPr lang="en-US" b="1" dirty="0"/>
              <a:t>Verify</a:t>
            </a:r>
            <a:endParaRPr lang="en-US" dirty="0"/>
          </a:p>
          <a:p>
            <a:pPr marL="381000" indent="-228600">
              <a:buFont typeface="+mj-lt"/>
              <a:buAutoNum type="arabicPeriod"/>
            </a:pPr>
            <a:r>
              <a:rPr lang="en-US" dirty="0"/>
              <a:t>Amati layar </a:t>
            </a:r>
            <a:r>
              <a:rPr lang="en-US" b="1" dirty="0"/>
              <a:t>Output, </a:t>
            </a:r>
            <a:r>
              <a:rPr lang="en-US" dirty="0" err="1"/>
              <a:t>pastikan</a:t>
            </a:r>
            <a:r>
              <a:rPr lang="en-US" dirty="0"/>
              <a:t> tidak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i="1" dirty="0"/>
              <a:t>error</a:t>
            </a:r>
            <a:r>
              <a:rPr lang="en-US" dirty="0"/>
              <a:t>.</a:t>
            </a:r>
          </a:p>
          <a:p>
            <a:pPr marL="381000" indent="-228600">
              <a:buFont typeface="+mj-lt"/>
              <a:buAutoNum type="arabicPeriod"/>
            </a:pPr>
            <a:r>
              <a:rPr lang="en-US" dirty="0"/>
              <a:t>Klik tombol </a:t>
            </a:r>
            <a:r>
              <a:rPr lang="en-US" b="1" dirty="0"/>
              <a:t>Upload</a:t>
            </a:r>
            <a:endParaRPr lang="en-US" dirty="0"/>
          </a:p>
          <a:p>
            <a:pPr marL="381000" indent="-228600">
              <a:buFont typeface="+mj-lt"/>
              <a:buAutoNum type="arabicPeriod"/>
            </a:pPr>
            <a:r>
              <a:rPr lang="en-US" dirty="0"/>
              <a:t>Amati LED di board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menyala</a:t>
            </a:r>
            <a:endParaRPr lang="en-ID" dirty="0"/>
          </a:p>
        </p:txBody>
      </p:sp>
      <p:pic>
        <p:nvPicPr>
          <p:cNvPr id="3" name="Google Shape;262;p40">
            <a:extLst>
              <a:ext uri="{FF2B5EF4-FFF2-40B4-BE49-F238E27FC236}">
                <a16:creationId xmlns:a16="http://schemas.microsoft.com/office/drawing/2014/main" id="{B530D0C7-A60C-3385-4EBB-DFBE1CFC852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69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70836-CD97-8579-75C7-458E5557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Flip Flop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D9EF1-37E7-4DD9-9FF9-EE7FC56B6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6262" y="1261750"/>
            <a:ext cx="2683537" cy="3307200"/>
          </a:xfrm>
        </p:spPr>
        <p:txBody>
          <a:bodyPr/>
          <a:lstStyle/>
          <a:p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seperti pada contoh yang di-</a:t>
            </a:r>
            <a:r>
              <a:rPr lang="en-US" i="1" dirty="0" err="1"/>
              <a:t>highlite</a:t>
            </a:r>
            <a:r>
              <a:rPr lang="en-US" i="1" dirty="0"/>
              <a:t>, </a:t>
            </a:r>
            <a:r>
              <a:rPr lang="en-US" dirty="0" err="1"/>
              <a:t>kemudian</a:t>
            </a:r>
            <a:r>
              <a:rPr lang="en-US" i="1" dirty="0"/>
              <a:t> </a:t>
            </a:r>
            <a:r>
              <a:rPr lang="en-US" dirty="0" err="1"/>
              <a:t>Jalankan</a:t>
            </a:r>
            <a:endParaRPr lang="en-US" dirty="0"/>
          </a:p>
          <a:p>
            <a:r>
              <a:rPr lang="en-US" dirty="0"/>
              <a:t>Ubah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b="1" dirty="0"/>
              <a:t>delay</a:t>
            </a:r>
            <a:r>
              <a:rPr lang="en-US" dirty="0"/>
              <a:t> untuk </a:t>
            </a:r>
            <a:r>
              <a:rPr lang="en-US" dirty="0" err="1"/>
              <a:t>mempercepat</a:t>
            </a:r>
            <a:r>
              <a:rPr lang="en-US" dirty="0"/>
              <a:t> atau </a:t>
            </a:r>
            <a:r>
              <a:rPr lang="en-US" dirty="0" err="1"/>
              <a:t>memperlambat</a:t>
            </a:r>
            <a:r>
              <a:rPr lang="en-US" dirty="0"/>
              <a:t> </a:t>
            </a:r>
            <a:r>
              <a:rPr lang="en-US" dirty="0" err="1"/>
              <a:t>kedipan</a:t>
            </a:r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3CC53-6024-3B3B-F93A-3FCD7CC5E3F5}"/>
              </a:ext>
            </a:extLst>
          </p:cNvPr>
          <p:cNvSpPr txBox="1"/>
          <p:nvPr/>
        </p:nvSpPr>
        <p:spPr>
          <a:xfrm>
            <a:off x="390300" y="1268359"/>
            <a:ext cx="5675962" cy="181588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put your main code here, to run repeatedly: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pinLed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HIGH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Menyalakan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LED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      // delay 1000ms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digitalWrite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pinLed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LOW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//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mematikan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LED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3DDB0F-840E-C8DE-8ED4-FACC16D291E7}"/>
              </a:ext>
            </a:extLst>
          </p:cNvPr>
          <p:cNvSpPr/>
          <p:nvPr/>
        </p:nvSpPr>
        <p:spPr>
          <a:xfrm>
            <a:off x="602545" y="2287270"/>
            <a:ext cx="4622800" cy="568960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Google Shape;262;p40">
            <a:extLst>
              <a:ext uri="{FF2B5EF4-FFF2-40B4-BE49-F238E27FC236}">
                <a16:creationId xmlns:a16="http://schemas.microsoft.com/office/drawing/2014/main" id="{13049896-19E5-DD3C-9403-D98FFA6147B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152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0634-091B-7A05-4EF6-332EC215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Mari </a:t>
            </a:r>
            <a:r>
              <a:rPr lang="en-US" dirty="0" err="1"/>
              <a:t>merangkai</a:t>
            </a:r>
            <a:r>
              <a:rPr lang="en-US" dirty="0"/>
              <a:t>…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4B6AE-D95D-46A8-932C-72526460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4" y="1238245"/>
            <a:ext cx="8889986" cy="3461075"/>
          </a:xfrm>
          <a:prstGeom prst="rect">
            <a:avLst/>
          </a:prstGeom>
        </p:spPr>
      </p:pic>
      <p:pic>
        <p:nvPicPr>
          <p:cNvPr id="5" name="Google Shape;262;p40">
            <a:extLst>
              <a:ext uri="{FF2B5EF4-FFF2-40B4-BE49-F238E27FC236}">
                <a16:creationId xmlns:a16="http://schemas.microsoft.com/office/drawing/2014/main" id="{D08F6357-FEA5-C966-6743-A597B949DA8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84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 dirty="0"/>
              <a:t>Selamat mencoba</a:t>
            </a:r>
            <a:endParaRPr sz="2700" dirty="0"/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A202-8A39-3701-6220-D4A62354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Pengenalan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32278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Alat Praktikum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73989-1999-4346-1BF7-B6BBA4388B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b="1" dirty="0"/>
              <a:t>Utama</a:t>
            </a:r>
          </a:p>
          <a:p>
            <a:r>
              <a:rPr lang="en-US" sz="1400" dirty="0"/>
              <a:t>Arduino: Uno / Nano / Mega</a:t>
            </a:r>
          </a:p>
          <a:p>
            <a:r>
              <a:rPr lang="en-US" sz="1400" dirty="0"/>
              <a:t>Breadboard</a:t>
            </a:r>
          </a:p>
          <a:p>
            <a:r>
              <a:rPr lang="en-US" sz="1400" dirty="0"/>
              <a:t>Kabel jumper</a:t>
            </a:r>
          </a:p>
          <a:p>
            <a:r>
              <a:rPr lang="en-US" sz="1400" dirty="0"/>
              <a:t>Arduino IDE</a:t>
            </a:r>
          </a:p>
          <a:p>
            <a:pPr marL="152400" indent="0">
              <a:buNone/>
            </a:pPr>
            <a:endParaRPr lang="en-US" sz="1400" dirty="0"/>
          </a:p>
          <a:p>
            <a:pPr marL="152400" indent="0">
              <a:buNone/>
            </a:pPr>
            <a:r>
              <a:rPr lang="en-US" sz="1400" b="1" dirty="0" err="1"/>
              <a:t>Piranti</a:t>
            </a:r>
            <a:r>
              <a:rPr lang="en-US" sz="1400" b="1" dirty="0"/>
              <a:t> </a:t>
            </a:r>
            <a:r>
              <a:rPr lang="en-US" sz="1400" b="1" dirty="0" err="1"/>
              <a:t>pendukung</a:t>
            </a:r>
            <a:endParaRPr lang="en-US" sz="1400" b="1" dirty="0"/>
          </a:p>
          <a:p>
            <a:r>
              <a:rPr lang="en-US" sz="1400" dirty="0"/>
              <a:t>Output: LCD, 7 Segment, LED, Buzzer</a:t>
            </a:r>
          </a:p>
          <a:p>
            <a:r>
              <a:rPr lang="en-US" sz="1400" dirty="0"/>
              <a:t>Input: sensor-sensor, button</a:t>
            </a:r>
          </a:p>
          <a:p>
            <a:r>
              <a:rPr lang="en-US" sz="1400" dirty="0"/>
              <a:t>Simulator: </a:t>
            </a:r>
            <a:r>
              <a:rPr lang="en-US" sz="1400" dirty="0" err="1"/>
              <a:t>Tinkercad</a:t>
            </a:r>
            <a:r>
              <a:rPr lang="en-US" sz="1400" dirty="0"/>
              <a:t>, </a:t>
            </a:r>
            <a:r>
              <a:rPr lang="en-US" sz="1400" dirty="0" err="1"/>
              <a:t>Wokwi</a:t>
            </a:r>
            <a:endParaRPr lang="en-ID" sz="1400" dirty="0"/>
          </a:p>
        </p:txBody>
      </p:sp>
      <p:pic>
        <p:nvPicPr>
          <p:cNvPr id="2" name="Google Shape;262;p40">
            <a:extLst>
              <a:ext uri="{FF2B5EF4-FFF2-40B4-BE49-F238E27FC236}">
                <a16:creationId xmlns:a16="http://schemas.microsoft.com/office/drawing/2014/main" id="{E71D3E86-6071-BA06-5776-16321F5024D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A03DF-A0E9-1B19-3B63-37065CBB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Boards</a:t>
            </a:r>
            <a:endParaRPr lang="en-ID" dirty="0"/>
          </a:p>
        </p:txBody>
      </p:sp>
      <p:pic>
        <p:nvPicPr>
          <p:cNvPr id="4" name="Picture 3" descr="Arduino Uno">
            <a:extLst>
              <a:ext uri="{FF2B5EF4-FFF2-40B4-BE49-F238E27FC236}">
                <a16:creationId xmlns:a16="http://schemas.microsoft.com/office/drawing/2014/main" id="{988037A9-9A20-E7B8-A9B3-A445DB788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93185" y="1134075"/>
            <a:ext cx="2353730" cy="2353730"/>
          </a:xfrm>
          <a:prstGeom prst="rect">
            <a:avLst/>
          </a:prstGeom>
        </p:spPr>
      </p:pic>
      <p:pic>
        <p:nvPicPr>
          <p:cNvPr id="5" name="Picture 4" descr="Arduino Nano">
            <a:extLst>
              <a:ext uri="{FF2B5EF4-FFF2-40B4-BE49-F238E27FC236}">
                <a16:creationId xmlns:a16="http://schemas.microsoft.com/office/drawing/2014/main" id="{0964AF9A-8832-4D24-C969-CEB5EC32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73" y="1351615"/>
            <a:ext cx="2396628" cy="17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rduino Mega">
            <a:extLst>
              <a:ext uri="{FF2B5EF4-FFF2-40B4-BE49-F238E27FC236}">
                <a16:creationId xmlns:a16="http://schemas.microsoft.com/office/drawing/2014/main" id="{834A61FB-0F23-A876-2EE5-0E198E265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98" y="1351615"/>
            <a:ext cx="2840967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5EC77-EA68-DA0E-5F58-335007746A2E}"/>
              </a:ext>
            </a:extLst>
          </p:cNvPr>
          <p:cNvSpPr txBox="1"/>
          <p:nvPr/>
        </p:nvSpPr>
        <p:spPr>
          <a:xfrm>
            <a:off x="1063875" y="3610211"/>
            <a:ext cx="712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Mega</a:t>
            </a:r>
            <a:endParaRPr lang="en-ID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8C08-F25F-54FB-1A72-41C362ECBB40}"/>
              </a:ext>
            </a:extLst>
          </p:cNvPr>
          <p:cNvSpPr txBox="1"/>
          <p:nvPr/>
        </p:nvSpPr>
        <p:spPr>
          <a:xfrm>
            <a:off x="4278143" y="361021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</a:t>
            </a:r>
            <a:endParaRPr lang="en-ID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35056-7AA7-DFA8-CD89-323CE007E135}"/>
              </a:ext>
            </a:extLst>
          </p:cNvPr>
          <p:cNvSpPr txBox="1"/>
          <p:nvPr/>
        </p:nvSpPr>
        <p:spPr>
          <a:xfrm>
            <a:off x="7159767" y="3610211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Nano</a:t>
            </a:r>
            <a:endParaRPr lang="en-ID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oogle Shape;262;p40">
            <a:extLst>
              <a:ext uri="{FF2B5EF4-FFF2-40B4-BE49-F238E27FC236}">
                <a16:creationId xmlns:a16="http://schemas.microsoft.com/office/drawing/2014/main" id="{1B3D2E4C-B91A-275D-00DA-1930D55D221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6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78830-50C6-582A-F6D5-7CCA9482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Mega</a:t>
            </a:r>
            <a:endParaRPr lang="en-ID" dirty="0"/>
          </a:p>
        </p:txBody>
      </p:sp>
      <p:pic>
        <p:nvPicPr>
          <p:cNvPr id="2050" name="Picture 2" descr="Board Arduino Mega 2560">
            <a:extLst>
              <a:ext uri="{FF2B5EF4-FFF2-40B4-BE49-F238E27FC236}">
                <a16:creationId xmlns:a16="http://schemas.microsoft.com/office/drawing/2014/main" id="{68719903-C4A4-2207-6850-73D5E8F0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00" y="1134075"/>
            <a:ext cx="3404375" cy="340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duino Mega 2560 (With Cable) - Robotech BD">
            <a:extLst>
              <a:ext uri="{FF2B5EF4-FFF2-40B4-BE49-F238E27FC236}">
                <a16:creationId xmlns:a16="http://schemas.microsoft.com/office/drawing/2014/main" id="{4D2FD312-392E-F181-C49E-263DA49DF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9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2AF59-8902-2E8D-17EC-0E8C1F04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Uno</a:t>
            </a:r>
            <a:endParaRPr lang="en-ID" dirty="0"/>
          </a:p>
        </p:txBody>
      </p:sp>
      <p:pic>
        <p:nvPicPr>
          <p:cNvPr id="1028" name="Picture 4" descr="Uno WiFi Rev2 - Arduino | Mouser">
            <a:extLst>
              <a:ext uri="{FF2B5EF4-FFF2-40B4-BE49-F238E27FC236}">
                <a16:creationId xmlns:a16="http://schemas.microsoft.com/office/drawing/2014/main" id="{C3F642B0-8024-DF65-22D7-7F3B2B2DF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26" y="1447402"/>
            <a:ext cx="3358155" cy="24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0D600A6-E35F-D534-6228-161A932C2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0"/>
            <a:ext cx="56197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D8B51E-A57C-5F7F-6D39-8A12A4925AD2}"/>
              </a:ext>
            </a:extLst>
          </p:cNvPr>
          <p:cNvSpPr txBox="1"/>
          <p:nvPr/>
        </p:nvSpPr>
        <p:spPr>
          <a:xfrm>
            <a:off x="3609285" y="4070183"/>
            <a:ext cx="488051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https://store.arduino.cc/collections/uno/products/arduino-uno-rev3</a:t>
            </a:r>
            <a:r>
              <a:rPr lang="en-ID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68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7C29-6A3E-52A9-408B-32F7D927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Arduino Nano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8BD85-3383-2279-AA8C-68FC01F5D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500" y="0"/>
            <a:ext cx="5141500" cy="5143500"/>
          </a:xfrm>
          <a:prstGeom prst="rect">
            <a:avLst/>
          </a:prstGeom>
        </p:spPr>
      </p:pic>
      <p:pic>
        <p:nvPicPr>
          <p:cNvPr id="8" name="Picture 7" descr="Arduino Nano">
            <a:extLst>
              <a:ext uri="{FF2B5EF4-FFF2-40B4-BE49-F238E27FC236}">
                <a16:creationId xmlns:a16="http://schemas.microsoft.com/office/drawing/2014/main" id="{BAA1817C-1547-AEB3-EB7C-7381403FA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44" y="1673015"/>
            <a:ext cx="2396628" cy="179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C6B001-A5D3-EC91-4912-4FB600327B0B}"/>
              </a:ext>
            </a:extLst>
          </p:cNvPr>
          <p:cNvSpPr txBox="1"/>
          <p:nvPr/>
        </p:nvSpPr>
        <p:spPr>
          <a:xfrm>
            <a:off x="4000550" y="398228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1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https://store.arduino.cc/products/arduino-nano</a:t>
            </a:r>
            <a:r>
              <a:rPr lang="en-ID" sz="11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313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B366E-05F3-32D7-EBCB-0C8F1BD3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6F0A9-C215-C1E6-7362-F0FD27125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Sebagai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pintu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4">
                    <a:lumMod val="75000"/>
                  </a:schemeClr>
                </a:solidFill>
              </a:rPr>
              <a:t>sambungan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400" dirty="0"/>
              <a:t>dengan </a:t>
            </a:r>
            <a:r>
              <a:rPr lang="en-US" sz="1400" dirty="0" err="1"/>
              <a:t>peralatan</a:t>
            </a:r>
            <a:r>
              <a:rPr lang="en-US" sz="1400" dirty="0"/>
              <a:t> lain</a:t>
            </a:r>
          </a:p>
          <a:p>
            <a:r>
              <a:rPr lang="en-US" sz="1400" dirty="0"/>
              <a:t>Dapat </a:t>
            </a:r>
            <a:r>
              <a:rPr lang="en-US" sz="1400" dirty="0" err="1"/>
              <a:t>dikonfigurasi</a:t>
            </a:r>
            <a:r>
              <a:rPr lang="en-US" sz="1400" dirty="0"/>
              <a:t> sebagai </a:t>
            </a:r>
            <a:r>
              <a:rPr lang="en-US" sz="1400" b="1" dirty="0"/>
              <a:t>input</a:t>
            </a:r>
            <a:r>
              <a:rPr lang="en-US" sz="1400" dirty="0"/>
              <a:t> dan </a:t>
            </a:r>
            <a:r>
              <a:rPr lang="en-US" sz="1400" b="1" dirty="0"/>
              <a:t>output</a:t>
            </a:r>
          </a:p>
          <a:p>
            <a:r>
              <a:rPr lang="en-US" sz="1400" dirty="0"/>
              <a:t>Jenis:</a:t>
            </a:r>
          </a:p>
          <a:p>
            <a:pPr lvl="1"/>
            <a:r>
              <a:rPr lang="en-US" sz="1400" dirty="0"/>
              <a:t>Digital</a:t>
            </a:r>
          </a:p>
          <a:p>
            <a:pPr lvl="1"/>
            <a:r>
              <a:rPr lang="en-US" sz="1400" dirty="0"/>
              <a:t>Analog</a:t>
            </a:r>
            <a:endParaRPr lang="en-ID" sz="1400" dirty="0"/>
          </a:p>
        </p:txBody>
      </p:sp>
      <p:pic>
        <p:nvPicPr>
          <p:cNvPr id="4" name="Google Shape;262;p40">
            <a:extLst>
              <a:ext uri="{FF2B5EF4-FFF2-40B4-BE49-F238E27FC236}">
                <a16:creationId xmlns:a16="http://schemas.microsoft.com/office/drawing/2014/main" id="{0F8B4A6A-B635-0973-FEDE-995D87FD59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2793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5B40-7788-D187-6146-8EB27930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Contoh: Nano Pin</a:t>
            </a:r>
            <a:endParaRPr lang="en-ID" dirty="0"/>
          </a:p>
        </p:txBody>
      </p:sp>
      <p:pic>
        <p:nvPicPr>
          <p:cNvPr id="4" name="Picture 2" descr="Arduino Nano pinout">
            <a:extLst>
              <a:ext uri="{FF2B5EF4-FFF2-40B4-BE49-F238E27FC236}">
                <a16:creationId xmlns:a16="http://schemas.microsoft.com/office/drawing/2014/main" id="{EA0AA29C-AF7D-4C9F-2AB3-329AA525A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23" y="457196"/>
            <a:ext cx="5382322" cy="422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262;p40">
            <a:extLst>
              <a:ext uri="{FF2B5EF4-FFF2-40B4-BE49-F238E27FC236}">
                <a16:creationId xmlns:a16="http://schemas.microsoft.com/office/drawing/2014/main" id="{C3D119A5-13CD-DD9D-B971-823399425B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0945" y="110641"/>
            <a:ext cx="779290" cy="518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28741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363</Words>
  <Application>Microsoft Office PowerPoint</Application>
  <PresentationFormat>On-screen Show (16:9)</PresentationFormat>
  <Paragraphs>90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Open Sans</vt:lpstr>
      <vt:lpstr>Open Sans SemiBold</vt:lpstr>
      <vt:lpstr>Consolas</vt:lpstr>
      <vt:lpstr>Open Sans Medium</vt:lpstr>
      <vt:lpstr>Arial</vt:lpstr>
      <vt:lpstr>Simple Light</vt:lpstr>
      <vt:lpstr>Template FIK</vt:lpstr>
      <vt:lpstr>01 Pendahuluan</vt:lpstr>
      <vt:lpstr>Pengenalan</vt:lpstr>
      <vt:lpstr>Alat Praktikum</vt:lpstr>
      <vt:lpstr>Arduino Boards</vt:lpstr>
      <vt:lpstr>Arduino Mega</vt:lpstr>
      <vt:lpstr>Arduino Uno</vt:lpstr>
      <vt:lpstr>Arduino Nano</vt:lpstr>
      <vt:lpstr>Pin</vt:lpstr>
      <vt:lpstr>Contoh: Nano Pin</vt:lpstr>
      <vt:lpstr>Breadboard</vt:lpstr>
      <vt:lpstr>Arduino IDE</vt:lpstr>
      <vt:lpstr>Struktur Kode</vt:lpstr>
      <vt:lpstr>Hello World: menyalakan built-in LED</vt:lpstr>
      <vt:lpstr>Flip Flop</vt:lpstr>
      <vt:lpstr>Mari merangkai…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9</cp:revision>
  <dcterms:modified xsi:type="dcterms:W3CDTF">2025-10-01T02:18:56Z</dcterms:modified>
</cp:coreProperties>
</file>