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1"/>
  </p:notesMasterIdLst>
  <p:sldIdLst>
    <p:sldId id="256" r:id="rId2"/>
    <p:sldId id="278" r:id="rId3"/>
    <p:sldId id="277" r:id="rId4"/>
    <p:sldId id="279" r:id="rId5"/>
    <p:sldId id="280" r:id="rId6"/>
    <p:sldId id="281" r:id="rId7"/>
    <p:sldId id="282" r:id="rId8"/>
    <p:sldId id="283" r:id="rId9"/>
    <p:sldId id="274" r:id="rId1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Medium" panose="020B0604020202020204" charset="0"/>
      <p:regular r:id="rId16"/>
      <p:bold r:id="rId17"/>
      <p:italic r:id="rId18"/>
      <p:boldItalic r:id="rId19"/>
    </p:embeddedFont>
    <p:embeddedFont>
      <p:font typeface="Open Sans SemiBold" panose="020B07060308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558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A37B61E-E2D0-BD9D-39DE-311DD8A2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1b06d3367_1_315:notes">
            <a:extLst>
              <a:ext uri="{FF2B5EF4-FFF2-40B4-BE49-F238E27FC236}">
                <a16:creationId xmlns:a16="http://schemas.microsoft.com/office/drawing/2014/main" id="{049B1241-8731-C637-9B5F-FC29E063CD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1b06d3367_1_315:notes">
            <a:extLst>
              <a:ext uri="{FF2B5EF4-FFF2-40B4-BE49-F238E27FC236}">
                <a16:creationId xmlns:a16="http://schemas.microsoft.com/office/drawing/2014/main" id="{619DAC80-A333-A2B8-43CD-E5338C308F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80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4" r:id="rId4"/>
    <p:sldLayoutId id="2147483666" r:id="rId5"/>
    <p:sldLayoutId id="2147483667" r:id="rId6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yusetiaji@amikom.ac.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2.jpeg"/><Relationship Id="rId3" Type="http://schemas.openxmlformats.org/officeDocument/2006/relationships/hyperlink" Target="https://en.wikipedia.org/wiki/Arduino_Uno" TargetMode="External"/><Relationship Id="rId7" Type="http://schemas.openxmlformats.org/officeDocument/2006/relationships/hyperlink" Target="https://www.obital.com/blog/electronics/20/08/2013/%D8%A7%D9%84%D8%AD%D8%B3%D8%A7%D8%B3%D8%A7%D8%AA-%D8%A7%D9%84%D8%A3%D9%83%D8%AB%D8%B1-%D8%A7%D8%B3%D8%AA%D8%AE%D8%AF%D8%A7%D9%85%D8%A7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0.jpeg"/><Relationship Id="rId5" Type="http://schemas.openxmlformats.org/officeDocument/2006/relationships/hyperlink" Target="http://electronics.stackexchange.com/questions/55053/does-something-like-a-reverse-jumper-wire-exist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g"/><Relationship Id="rId9" Type="http://schemas.openxmlformats.org/officeDocument/2006/relationships/hyperlink" Target="http://electronics.stackexchange.com/questions/99417/what-resistors-to-use-to-read-several-buttons-with-a-single-analog-pin/994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kercad.com/" TargetMode="External"/><Relationship Id="rId2" Type="http://schemas.openxmlformats.org/officeDocument/2006/relationships/hyperlink" Target="https://www.arduino.cc/en/softw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br>
              <a:rPr lang="en" dirty="0"/>
            </a:br>
            <a:r>
              <a:rPr lang="en" dirty="0"/>
              <a:t>Pendahuluan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ST151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CF3-2DB5-CB19-C879-DA043187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307F9-1F80-CE0C-891A-6FC02E72B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020" y="1336091"/>
            <a:ext cx="3782030" cy="33072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b="1" dirty="0"/>
              <a:t>Bayu Setiaji, </a:t>
            </a:r>
            <a:r>
              <a:rPr lang="en-US" sz="1400" b="1" dirty="0" err="1"/>
              <a:t>M.Kom</a:t>
            </a:r>
            <a:endParaRPr lang="en-US" sz="1400" b="1" dirty="0"/>
          </a:p>
          <a:p>
            <a:pPr marL="152400" indent="0">
              <a:buNone/>
            </a:pPr>
            <a:r>
              <a:rPr lang="en-US" sz="1400" dirty="0"/>
              <a:t>Informatika</a:t>
            </a:r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en-US" sz="1400" dirty="0">
                <a:hlinkClick r:id="rId3"/>
              </a:rPr>
              <a:t>bayusetiaji@amikom.ac.id</a:t>
            </a:r>
            <a:endParaRPr lang="en-US" sz="1400" dirty="0"/>
          </a:p>
          <a:p>
            <a:pPr marL="152400" indent="0">
              <a:buNone/>
            </a:pPr>
            <a:r>
              <a:rPr lang="en-US" sz="1400" dirty="0"/>
              <a:t>+6281578559965 </a:t>
            </a:r>
            <a:endParaRPr lang="en-ID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6BBFE-6622-29AA-91D6-79F56E3EE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050" y="567037"/>
            <a:ext cx="3007069" cy="4009425"/>
          </a:xfrm>
          <a:prstGeom prst="rect">
            <a:avLst/>
          </a:prstGeom>
        </p:spPr>
      </p:pic>
      <p:pic>
        <p:nvPicPr>
          <p:cNvPr id="8" name="Google Shape;124;p24">
            <a:extLst>
              <a:ext uri="{FF2B5EF4-FFF2-40B4-BE49-F238E27FC236}">
                <a16:creationId xmlns:a16="http://schemas.microsoft.com/office/drawing/2014/main" id="{BB528807-17BE-3621-3D03-E934F2C272E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22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18880536-C059-D88F-3D0F-36C2EA41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>
            <a:extLst>
              <a:ext uri="{FF2B5EF4-FFF2-40B4-BE49-F238E27FC236}">
                <a16:creationId xmlns:a16="http://schemas.microsoft.com/office/drawing/2014/main" id="{1337D16D-536F-7B3B-003D-C3D8051F7BA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1FDD2-A407-1C72-0AA4-8B8D35E42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4364"/>
            <a:ext cx="3694771" cy="3694771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EEA417-7F64-1655-E3E6-FAF0A1B5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261750"/>
            <a:ext cx="4177800" cy="33072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b="1" dirty="0"/>
              <a:t>Tujuan</a:t>
            </a:r>
          </a:p>
          <a:p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tepat</a:t>
            </a:r>
            <a:r>
              <a:rPr lang="en-US" sz="1400" dirty="0"/>
              <a:t> guna</a:t>
            </a:r>
          </a:p>
          <a:p>
            <a:r>
              <a:rPr lang="en-US" sz="1400" dirty="0"/>
              <a:t>Lomba / </a:t>
            </a:r>
            <a:r>
              <a:rPr lang="en-US" sz="1400" dirty="0" err="1"/>
              <a:t>hibah</a:t>
            </a:r>
            <a:endParaRPr lang="en-US" sz="1400" dirty="0"/>
          </a:p>
          <a:p>
            <a:r>
              <a:rPr lang="en-US" sz="1400" dirty="0"/>
              <a:t>Bahan skripsi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51751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2772-61EF-2FCE-8EBC-E6FB3350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Gambaran Umum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B3ACA-34EE-7650-DFB2-0D4643635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299" y="1261750"/>
            <a:ext cx="4865641" cy="3307200"/>
          </a:xfrm>
        </p:spPr>
        <p:txBody>
          <a:bodyPr/>
          <a:lstStyle/>
          <a:p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dasar-dasar</a:t>
            </a:r>
            <a:r>
              <a:rPr lang="en-ID" dirty="0"/>
              <a:t> </a:t>
            </a:r>
            <a:r>
              <a:rPr lang="en-ID" dirty="0" err="1"/>
              <a:t>mikrokontroler</a:t>
            </a:r>
            <a:r>
              <a:rPr lang="en-ID" dirty="0"/>
              <a:t> </a:t>
            </a:r>
            <a:r>
              <a:rPr lang="en-ID" dirty="0" err="1"/>
              <a:t>beserta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, </a:t>
            </a:r>
            <a:r>
              <a:rPr lang="en-ID" dirty="0" err="1"/>
              <a:t>jenis</a:t>
            </a:r>
            <a:r>
              <a:rPr lang="en-ID" dirty="0"/>
              <a:t>, dan </a:t>
            </a:r>
            <a:r>
              <a:rPr lang="en-ID" dirty="0" err="1"/>
              <a:t>perbedaannya</a:t>
            </a:r>
            <a:endParaRPr lang="en-ID" dirty="0"/>
          </a:p>
          <a:p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merakit</a:t>
            </a:r>
            <a:r>
              <a:rPr lang="en-ID" dirty="0"/>
              <a:t> dan </a:t>
            </a:r>
            <a:r>
              <a:rPr lang="en-ID" dirty="0" err="1"/>
              <a:t>mengkonfigurasi</a:t>
            </a:r>
            <a:r>
              <a:rPr lang="en-ID" dirty="0"/>
              <a:t> </a:t>
            </a:r>
            <a:r>
              <a:rPr lang="en-ID" dirty="0" err="1"/>
              <a:t>mikrokontroler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modul-modul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kebutuhan</a:t>
            </a:r>
            <a:endParaRPr lang="en-ID" dirty="0"/>
          </a:p>
          <a:p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pemrograman</a:t>
            </a:r>
            <a:r>
              <a:rPr lang="en-ID" dirty="0"/>
              <a:t> pada </a:t>
            </a:r>
            <a:r>
              <a:rPr lang="en-ID" dirty="0" err="1"/>
              <a:t>mikrokontroler</a:t>
            </a:r>
            <a:endParaRPr lang="en-ID" dirty="0"/>
          </a:p>
          <a:p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perancangan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mikrokontroler</a:t>
            </a:r>
            <a:r>
              <a:rPr lang="en-ID" dirty="0"/>
              <a:t>.</a:t>
            </a:r>
          </a:p>
          <a:p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pengemasan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(</a:t>
            </a:r>
            <a:r>
              <a:rPr lang="en-ID" dirty="0" err="1"/>
              <a:t>tambahan</a:t>
            </a:r>
            <a:r>
              <a:rPr lang="en-ID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7279B-581A-0C89-5AB9-D549D3B7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85" y="937275"/>
            <a:ext cx="3742315" cy="3742315"/>
          </a:xfrm>
          <a:prstGeom prst="rect">
            <a:avLst/>
          </a:prstGeom>
        </p:spPr>
      </p:pic>
      <p:pic>
        <p:nvPicPr>
          <p:cNvPr id="6" name="Google Shape;124;p24">
            <a:extLst>
              <a:ext uri="{FF2B5EF4-FFF2-40B4-BE49-F238E27FC236}">
                <a16:creationId xmlns:a16="http://schemas.microsoft.com/office/drawing/2014/main" id="{67B9AF5A-F31E-095A-5BED-DBA335EE0F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83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5981-2EC6-9049-E109-307D535F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Prasyarat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BE2FF-F648-44AB-47CF-E6D1029F9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400" dirty="0"/>
              <a:t>Pengetahuan dasar bahasa pemrograman C</a:t>
            </a:r>
            <a:r>
              <a:rPr lang="en-US" sz="1400" dirty="0"/>
              <a:t>++</a:t>
            </a:r>
            <a:endParaRPr lang="id-ID" sz="1400" dirty="0"/>
          </a:p>
          <a:p>
            <a:r>
              <a:rPr lang="id-ID" sz="1400" dirty="0"/>
              <a:t>Kemampuan dasar perakitan </a:t>
            </a:r>
            <a:r>
              <a:rPr lang="id-ID" sz="1400" i="1" dirty="0" err="1"/>
              <a:t>hardware</a:t>
            </a:r>
            <a:endParaRPr lang="id-ID" sz="1400" i="1" dirty="0"/>
          </a:p>
          <a:p>
            <a:r>
              <a:rPr lang="id-ID" sz="1400" dirty="0"/>
              <a:t>Pemahaman dasar tentang komunikasi data, jenis dan contohnya</a:t>
            </a:r>
          </a:p>
          <a:p>
            <a:r>
              <a:rPr lang="id-ID" sz="1400" dirty="0"/>
              <a:t>Pengetahuan dasar elektronika arus lemah</a:t>
            </a:r>
          </a:p>
        </p:txBody>
      </p:sp>
      <p:pic>
        <p:nvPicPr>
          <p:cNvPr id="2050" name="Picture 2" descr="Man engineer uses soldering iron to repair computer board or invent new  technology 24656745 PNG">
            <a:extLst>
              <a:ext uri="{FF2B5EF4-FFF2-40B4-BE49-F238E27FC236}">
                <a16:creationId xmlns:a16="http://schemas.microsoft.com/office/drawing/2014/main" id="{B006D53C-F68F-3BE4-B7BC-F4D53C0EC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75" y="2124268"/>
            <a:ext cx="3362325" cy="25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++ - Wikipedia">
            <a:extLst>
              <a:ext uri="{FF2B5EF4-FFF2-40B4-BE49-F238E27FC236}">
                <a16:creationId xmlns:a16="http://schemas.microsoft.com/office/drawing/2014/main" id="{09BD9132-1E06-C966-7EA7-6115ED66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69" y="3320936"/>
            <a:ext cx="996656" cy="11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FCCEE3BB-C26E-65D9-EAB8-7AE04AF138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78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C707-93E6-506A-89AE-F599F3DC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Materi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E3B8-E0FC-A466-6E8A-475BF31C8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8100" y="1095825"/>
            <a:ext cx="4181700" cy="33072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b="1" dirty="0"/>
              <a:t>Setelah UTS</a:t>
            </a:r>
          </a:p>
          <a:p>
            <a:r>
              <a:rPr lang="en-US" sz="1400" dirty="0"/>
              <a:t>Modul input</a:t>
            </a:r>
          </a:p>
          <a:p>
            <a:pPr lvl="1"/>
            <a:r>
              <a:rPr lang="en-US" sz="1400" dirty="0"/>
              <a:t>Button</a:t>
            </a:r>
          </a:p>
          <a:p>
            <a:pPr lvl="1"/>
            <a:r>
              <a:rPr lang="en-US" sz="1400" dirty="0"/>
              <a:t>Sensor digital / analog</a:t>
            </a:r>
            <a:endParaRPr lang="en-ID" sz="1400" dirty="0"/>
          </a:p>
          <a:p>
            <a:r>
              <a:rPr lang="en-ID" sz="1400" dirty="0" err="1"/>
              <a:t>Akuisisi</a:t>
            </a:r>
            <a:r>
              <a:rPr lang="en-ID" sz="1400" dirty="0"/>
              <a:t> data</a:t>
            </a:r>
          </a:p>
          <a:p>
            <a:r>
              <a:rPr lang="en-ID" sz="1400" dirty="0" err="1"/>
              <a:t>Pengenalan</a:t>
            </a:r>
            <a:r>
              <a:rPr lang="en-ID" sz="1400" dirty="0"/>
              <a:t> IoT</a:t>
            </a:r>
          </a:p>
          <a:p>
            <a:r>
              <a:rPr lang="en-ID" sz="1400" dirty="0" err="1"/>
              <a:t>Kontrol</a:t>
            </a:r>
            <a:r>
              <a:rPr lang="en-ID" sz="1400" dirty="0"/>
              <a:t> I/O </a:t>
            </a:r>
            <a:r>
              <a:rPr lang="en-ID" sz="1400" dirty="0" err="1"/>
              <a:t>melalui</a:t>
            </a:r>
            <a:r>
              <a:rPr lang="en-ID" sz="1400" dirty="0"/>
              <a:t> IoT</a:t>
            </a:r>
          </a:p>
          <a:p>
            <a:r>
              <a:rPr lang="en-ID" sz="1400" dirty="0"/>
              <a:t>Studi </a:t>
            </a:r>
            <a:r>
              <a:rPr lang="en-ID" sz="1400" dirty="0" err="1"/>
              <a:t>kasus</a:t>
            </a:r>
            <a:endParaRPr lang="en-ID" sz="1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A2FDF8F-92E7-06F5-291C-9E75FC8BB570}"/>
              </a:ext>
            </a:extLst>
          </p:cNvPr>
          <p:cNvSpPr txBox="1">
            <a:spLocks/>
          </p:cNvSpPr>
          <p:nvPr/>
        </p:nvSpPr>
        <p:spPr>
          <a:xfrm>
            <a:off x="386400" y="1134075"/>
            <a:ext cx="4181700" cy="3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52400" indent="0">
              <a:buNone/>
            </a:pPr>
            <a:r>
              <a:rPr lang="en-US" sz="1400" b="1" dirty="0"/>
              <a:t>Sebelum UTS</a:t>
            </a:r>
          </a:p>
          <a:p>
            <a:r>
              <a:rPr lang="en-US" sz="1400" dirty="0" err="1"/>
              <a:t>Pengenalan</a:t>
            </a:r>
            <a:r>
              <a:rPr lang="en-US" sz="1400" dirty="0"/>
              <a:t> I/O port</a:t>
            </a:r>
          </a:p>
          <a:p>
            <a:r>
              <a:rPr lang="en-US" sz="1400" dirty="0"/>
              <a:t>Modul output</a:t>
            </a:r>
          </a:p>
          <a:p>
            <a:pPr lvl="1"/>
            <a:r>
              <a:rPr lang="en-US" sz="1400" dirty="0"/>
              <a:t>LED</a:t>
            </a:r>
          </a:p>
          <a:p>
            <a:pPr lvl="1"/>
            <a:r>
              <a:rPr lang="en-US" sz="1400" dirty="0"/>
              <a:t>7 segments</a:t>
            </a:r>
          </a:p>
          <a:p>
            <a:pPr lvl="1"/>
            <a:r>
              <a:rPr lang="en-US" sz="1400" dirty="0"/>
              <a:t>LCD</a:t>
            </a:r>
          </a:p>
          <a:p>
            <a:pPr lvl="1"/>
            <a:r>
              <a:rPr lang="en-US" sz="1400" dirty="0"/>
              <a:t>Buzzer</a:t>
            </a:r>
          </a:p>
          <a:p>
            <a:pPr lvl="1"/>
            <a:r>
              <a:rPr lang="en-US" sz="1400" dirty="0"/>
              <a:t>Motor dan servo</a:t>
            </a:r>
            <a:endParaRPr lang="en-ID" sz="1400" dirty="0"/>
          </a:p>
        </p:txBody>
      </p:sp>
      <p:pic>
        <p:nvPicPr>
          <p:cNvPr id="5" name="Google Shape;124;p24">
            <a:extLst>
              <a:ext uri="{FF2B5EF4-FFF2-40B4-BE49-F238E27FC236}">
                <a16:creationId xmlns:a16="http://schemas.microsoft.com/office/drawing/2014/main" id="{36143AE1-8CA7-0701-4327-69AD28DEE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81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4A40-8195-C4E1-B5A7-99DEB88A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endParaRPr lang="en-ID" dirty="0"/>
          </a:p>
        </p:txBody>
      </p:sp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5FABC2A4-BE71-6BBF-73BD-24E8FE068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2241" y="1342467"/>
            <a:ext cx="1228909" cy="1228909"/>
          </a:xfrm>
          <a:prstGeom prst="rect">
            <a:avLst/>
          </a:prstGeom>
        </p:spPr>
      </p:pic>
      <p:pic>
        <p:nvPicPr>
          <p:cNvPr id="5" name="Picture 4" descr="A close up of a cable&#10;&#10;Description automatically generated">
            <a:extLst>
              <a:ext uri="{FF2B5EF4-FFF2-40B4-BE49-F238E27FC236}">
                <a16:creationId xmlns:a16="http://schemas.microsoft.com/office/drawing/2014/main" id="{EFCCB80A-0EC6-044E-259F-2CEF840C9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93581" y="2735092"/>
            <a:ext cx="1181351" cy="1181351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D59CAF93-D137-297E-C224-B6EFE7E05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73839" y="2632238"/>
            <a:ext cx="2040181" cy="1523334"/>
          </a:xfrm>
          <a:prstGeom prst="rect">
            <a:avLst/>
          </a:prstGeom>
        </p:spPr>
      </p:pic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74792C7C-0E7A-5D67-C8D6-E2492D9289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7453" b="14116"/>
          <a:stretch/>
        </p:blipFill>
        <p:spPr>
          <a:xfrm>
            <a:off x="644042" y="2871370"/>
            <a:ext cx="1332478" cy="1045073"/>
          </a:xfrm>
          <a:prstGeom prst="rect">
            <a:avLst/>
          </a:prstGeom>
        </p:spPr>
      </p:pic>
      <p:pic>
        <p:nvPicPr>
          <p:cNvPr id="8" name="Picture 4" descr="nano">
            <a:extLst>
              <a:ext uri="{FF2B5EF4-FFF2-40B4-BE49-F238E27FC236}">
                <a16:creationId xmlns:a16="http://schemas.microsoft.com/office/drawing/2014/main" id="{795B5C7E-5F56-FD75-9D5B-8A409C1C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38" y="1346214"/>
            <a:ext cx="1327460" cy="9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ega">
            <a:extLst>
              <a:ext uri="{FF2B5EF4-FFF2-40B4-BE49-F238E27FC236}">
                <a16:creationId xmlns:a16="http://schemas.microsoft.com/office/drawing/2014/main" id="{7690F439-BEE2-FF81-AB82-F0E28711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3" y="1342468"/>
            <a:ext cx="1569337" cy="11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spressif ESP32-DevKitC-S1">
            <a:extLst>
              <a:ext uri="{FF2B5EF4-FFF2-40B4-BE49-F238E27FC236}">
                <a16:creationId xmlns:a16="http://schemas.microsoft.com/office/drawing/2014/main" id="{4F04C118-3B06-4F1C-D2A7-87AF979A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18386" y="1229556"/>
            <a:ext cx="1228909" cy="12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readboard Projectboard Protoboard 400 Holes">
            <a:extLst>
              <a:ext uri="{FF2B5EF4-FFF2-40B4-BE49-F238E27FC236}">
                <a16:creationId xmlns:a16="http://schemas.microsoft.com/office/drawing/2014/main" id="{FF78B947-4D95-46DB-ADA1-02BEB4C2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6" y="2553946"/>
            <a:ext cx="1559470" cy="15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8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6EB3-BE5D-B0A4-4B2C-9E361EF0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Lunak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F1BFC-E622-B4BD-9EB2-3C47F168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8359499" cy="3307200"/>
          </a:xfrm>
        </p:spPr>
        <p:txBody>
          <a:bodyPr>
            <a:normAutofit/>
          </a:bodyPr>
          <a:lstStyle/>
          <a:p>
            <a:r>
              <a:rPr lang="en-US" sz="1400" dirty="0"/>
              <a:t>Arduino IDE </a:t>
            </a:r>
            <a:r>
              <a:rPr lang="en-US" sz="1400" dirty="0">
                <a:hlinkClick r:id="rId2"/>
              </a:rPr>
              <a:t>https://www.arduino.cc/en/software/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Tinkercad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https://tinkercad.com</a:t>
            </a:r>
            <a:r>
              <a:rPr lang="en-US" sz="1400" dirty="0"/>
              <a:t> </a:t>
            </a:r>
            <a:endParaRPr lang="en-ID" sz="1400" dirty="0"/>
          </a:p>
        </p:txBody>
      </p:sp>
      <p:pic>
        <p:nvPicPr>
          <p:cNvPr id="1028" name="Picture 4" descr="Arduino IDE 2 - Unduh dan instal di Windows | Microsoft Store">
            <a:extLst>
              <a:ext uri="{FF2B5EF4-FFF2-40B4-BE49-F238E27FC236}">
                <a16:creationId xmlns:a16="http://schemas.microsoft.com/office/drawing/2014/main" id="{1DC765E8-1695-742D-228D-3269FCE1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46" y="2963174"/>
            <a:ext cx="1605776" cy="16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Tinkercad for free">
            <a:extLst>
              <a:ext uri="{FF2B5EF4-FFF2-40B4-BE49-F238E27FC236}">
                <a16:creationId xmlns:a16="http://schemas.microsoft.com/office/drawing/2014/main" id="{7D0D950F-62BE-7D2D-F0E7-5C56395B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23" y="2963174"/>
            <a:ext cx="1605776" cy="16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24;p24">
            <a:extLst>
              <a:ext uri="{FF2B5EF4-FFF2-40B4-BE49-F238E27FC236}">
                <a16:creationId xmlns:a16="http://schemas.microsoft.com/office/drawing/2014/main" id="{941F968D-7467-8281-541E-46C5C9C0CF6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93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168</Words>
  <Application>Microsoft Office PowerPoint</Application>
  <PresentationFormat>On-screen Show (16:9)</PresentationFormat>
  <Paragraphs>46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Open Sans SemiBold</vt:lpstr>
      <vt:lpstr>Open Sans</vt:lpstr>
      <vt:lpstr>Arial</vt:lpstr>
      <vt:lpstr>Open Sans Medium</vt:lpstr>
      <vt:lpstr>Template FIK</vt:lpstr>
      <vt:lpstr>01 Pendahuluan</vt:lpstr>
      <vt:lpstr>Me</vt:lpstr>
      <vt:lpstr>PowerPoint Presentation</vt:lpstr>
      <vt:lpstr>Gambaran Umum</vt:lpstr>
      <vt:lpstr>Prasyarat</vt:lpstr>
      <vt:lpstr>Outline Materi</vt:lpstr>
      <vt:lpstr>Kebutuhan Perangkat Keras</vt:lpstr>
      <vt:lpstr>Kebutuhan Perangkat Lunak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7</cp:revision>
  <dcterms:modified xsi:type="dcterms:W3CDTF">2025-09-28T11:25:02Z</dcterms:modified>
</cp:coreProperties>
</file>