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7"/>
  </p:notesMasterIdLst>
  <p:sldIdLst>
    <p:sldId id="256" r:id="rId3"/>
    <p:sldId id="257" r:id="rId4"/>
    <p:sldId id="277" r:id="rId5"/>
    <p:sldId id="280" r:id="rId6"/>
    <p:sldId id="283" r:id="rId7"/>
    <p:sldId id="284" r:id="rId8"/>
    <p:sldId id="278" r:id="rId9"/>
    <p:sldId id="281" r:id="rId10"/>
    <p:sldId id="285" r:id="rId11"/>
    <p:sldId id="286" r:id="rId12"/>
    <p:sldId id="287" r:id="rId13"/>
    <p:sldId id="288" r:id="rId14"/>
    <p:sldId id="279" r:id="rId15"/>
    <p:sldId id="282" r:id="rId16"/>
    <p:sldId id="289" r:id="rId17"/>
    <p:sldId id="290" r:id="rId18"/>
    <p:sldId id="291" r:id="rId19"/>
    <p:sldId id="293" r:id="rId20"/>
    <p:sldId id="292" r:id="rId21"/>
    <p:sldId id="294" r:id="rId22"/>
    <p:sldId id="295" r:id="rId23"/>
    <p:sldId id="296" r:id="rId24"/>
    <p:sldId id="297" r:id="rId25"/>
    <p:sldId id="274" r:id="rId2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Medium" panose="020B0604020202020204" charset="0"/>
      <p:regular r:id="rId32"/>
      <p:bold r:id="rId33"/>
      <p:italic r:id="rId34"/>
      <p:boldItalic r:id="rId35"/>
    </p:embeddedFont>
    <p:embeddedFont>
      <p:font typeface="Open Sans SemiBold" panose="020B07060308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88" y="1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1b06d3367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1b06d3367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br>
              <a:rPr lang="en" dirty="0"/>
            </a:br>
            <a:r>
              <a:rPr lang="en" dirty="0"/>
              <a:t>Pengenalan Mikrokontroler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ST151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A213-701B-BB64-268D-4BE41D49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Arus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8417-FF07-2C13-9F49-79E5A84DB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Pergerakan</a:t>
            </a:r>
            <a:r>
              <a:rPr lang="en-US" sz="1400" dirty="0"/>
              <a:t> </a:t>
            </a:r>
            <a:r>
              <a:rPr lang="en-US" sz="1400" dirty="0" err="1"/>
              <a:t>muatan</a:t>
            </a:r>
            <a:r>
              <a:rPr lang="en-US" sz="1400" dirty="0"/>
              <a:t> Listrik dalam </a:t>
            </a:r>
            <a:r>
              <a:rPr lang="en-US" sz="1400" dirty="0" err="1"/>
              <a:t>penghantar</a:t>
            </a:r>
            <a:endParaRPr lang="en-US" sz="1400" dirty="0"/>
          </a:p>
          <a:p>
            <a:r>
              <a:rPr lang="en-US" sz="1400" dirty="0" err="1"/>
              <a:t>Satuan</a:t>
            </a:r>
            <a:r>
              <a:rPr lang="en-US" sz="1400" dirty="0"/>
              <a:t>: Ampere (A)</a:t>
            </a:r>
          </a:p>
          <a:p>
            <a:r>
              <a:rPr lang="en-US" sz="1400" dirty="0"/>
              <a:t>Alat </a:t>
            </a:r>
            <a:r>
              <a:rPr lang="en-US" sz="1400" dirty="0" err="1"/>
              <a:t>ukur</a:t>
            </a:r>
            <a:r>
              <a:rPr lang="en-US" sz="1400" dirty="0"/>
              <a:t>: Amperemeter</a:t>
            </a:r>
            <a:endParaRPr lang="en-ID" sz="1400" dirty="0"/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266B0BA2-F728-16B5-1119-285D7F347EC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72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B66F-737F-5AF5-D0C5-383208A1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Hambatan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2D2BE-E1E9-824B-2B40-B07BE6F65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Penghambat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aliran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listrik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dalam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penghantar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Satuan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Ohm (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Alat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ukur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Ohmmeter</a:t>
            </a:r>
            <a:endParaRPr lang="en-ID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64DC15D4-D975-F47E-D120-B490D6ED3D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9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6375-7BB2-7B18-027D-7EDC5809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Alat </a:t>
            </a:r>
            <a:r>
              <a:rPr lang="en-US" dirty="0" err="1"/>
              <a:t>Ukur</a:t>
            </a:r>
            <a:endParaRPr lang="en-ID" dirty="0"/>
          </a:p>
        </p:txBody>
      </p:sp>
      <p:pic>
        <p:nvPicPr>
          <p:cNvPr id="4" name="Picture 2" descr="SAIONW Multimeter Multitester Analog Mini Pointer Display - YX-360TRELB -  Black - JakartaNotebook.com">
            <a:extLst>
              <a:ext uri="{FF2B5EF4-FFF2-40B4-BE49-F238E27FC236}">
                <a16:creationId xmlns:a16="http://schemas.microsoft.com/office/drawing/2014/main" id="{8ABE5CBC-30E9-02A3-C332-0F7DD4EC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39" y="1534449"/>
            <a:ext cx="2361916" cy="23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Jual Avometer Digital Multimeter Digital Multitester Digital - Kab. Bogor -  Wewshopedia | Tokopedia">
            <a:extLst>
              <a:ext uri="{FF2B5EF4-FFF2-40B4-BE49-F238E27FC236}">
                <a16:creationId xmlns:a16="http://schemas.microsoft.com/office/drawing/2014/main" id="{FD62F212-8538-ECE0-07F3-C07A253B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39" y="1235572"/>
            <a:ext cx="2959670" cy="29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24;p24">
            <a:extLst>
              <a:ext uri="{FF2B5EF4-FFF2-40B4-BE49-F238E27FC236}">
                <a16:creationId xmlns:a16="http://schemas.microsoft.com/office/drawing/2014/main" id="{93330E99-404E-4634-A4AA-D070B5AC38B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42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6DB8-EB85-54C9-FD13-B064A3B9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Mikrokontroler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649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7F60-FE86-B3BC-6EFC-66599CC5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B59C-F9BC-B55F-45A8-0229372F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04CBE-08C2-F59E-FC21-2D2B5A3DD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Mikrokontroler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sebuah</a:t>
            </a:r>
            <a:r>
              <a:rPr lang="en-ID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chip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ID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IC (Integrated Circuit)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yang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mengandung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prosesor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memori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dan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periferal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input-output,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karakteristik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Programmable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Tugas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khusus</a:t>
            </a:r>
            <a:endParaRPr lang="en-ID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3948401B-B5C7-F1A7-596F-81A2370F69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08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4CBF-1897-B24E-2619-803C2A07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0A9CF-4230-FF58-FBA5-486B29A58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Prosesor</a:t>
            </a:r>
            <a:endParaRPr lang="en-US" sz="1400" dirty="0"/>
          </a:p>
          <a:p>
            <a:r>
              <a:rPr lang="en-US" sz="1400" dirty="0"/>
              <a:t>RAM</a:t>
            </a:r>
          </a:p>
          <a:p>
            <a:r>
              <a:rPr lang="en-US" sz="1400" dirty="0"/>
              <a:t>ROM</a:t>
            </a:r>
          </a:p>
          <a:p>
            <a:r>
              <a:rPr lang="en-US" sz="1400" dirty="0"/>
              <a:t>Serial Port</a:t>
            </a:r>
          </a:p>
          <a:p>
            <a:r>
              <a:rPr lang="en-US" sz="1400" dirty="0"/>
              <a:t>I/O Port</a:t>
            </a:r>
          </a:p>
          <a:p>
            <a:r>
              <a:rPr lang="en-US" sz="1400" dirty="0"/>
              <a:t>Timer</a:t>
            </a:r>
          </a:p>
          <a:p>
            <a:r>
              <a:rPr lang="en-US" sz="1400" dirty="0"/>
              <a:t>ADC / DAC</a:t>
            </a:r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70625928-F46E-E371-7B13-2A777F0893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65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37FF-9DE6-2835-35B7-39A7515D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Aplikasi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21453-B376-BD7C-989B-79F576BE1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Robotik</a:t>
            </a:r>
            <a:endParaRPr lang="en-US" sz="1400" dirty="0"/>
          </a:p>
          <a:p>
            <a:r>
              <a:rPr lang="en-US" sz="1400" dirty="0"/>
              <a:t>Flight Controller</a:t>
            </a:r>
          </a:p>
          <a:p>
            <a:r>
              <a:rPr lang="en-US" sz="1400" dirty="0"/>
              <a:t>Speed Controller</a:t>
            </a:r>
          </a:p>
          <a:p>
            <a:r>
              <a:rPr lang="en-US" sz="1400" dirty="0" err="1"/>
              <a:t>Komunikasi</a:t>
            </a:r>
            <a:endParaRPr lang="en-US" sz="1400" dirty="0"/>
          </a:p>
          <a:p>
            <a:r>
              <a:rPr lang="en-US" sz="1400" dirty="0" err="1"/>
              <a:t>Akuisisi</a:t>
            </a:r>
            <a:r>
              <a:rPr lang="en-US" sz="1400" dirty="0"/>
              <a:t> Data</a:t>
            </a:r>
          </a:p>
          <a:p>
            <a:r>
              <a:rPr lang="en-US" sz="1400" dirty="0" err="1"/>
              <a:t>dll</a:t>
            </a:r>
            <a:endParaRPr lang="en-US" sz="1400" dirty="0"/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BE7E4D9F-F703-0E51-57B7-0A2C9AE02EC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29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3341-93E8-1230-092E-5CF0EFF8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2AEC-D17E-9AB3-0867-96862E5E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137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0464-C3A7-C022-FDCC-89AF631C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Contoh: UNO</a:t>
            </a:r>
            <a:endParaRPr lang="en-ID" dirty="0"/>
          </a:p>
        </p:txBody>
      </p:sp>
      <p:pic>
        <p:nvPicPr>
          <p:cNvPr id="4" name="Picture 2" descr="Mengenal Mikrokontroler | BINUS UNIVERSITY BANDUNG - Kampus Teknologi  Kreatif">
            <a:extLst>
              <a:ext uri="{FF2B5EF4-FFF2-40B4-BE49-F238E27FC236}">
                <a16:creationId xmlns:a16="http://schemas.microsoft.com/office/drawing/2014/main" id="{8F145D26-FEC8-40BB-1734-823FBA50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25" y="1095375"/>
            <a:ext cx="42100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24;p24">
            <a:extLst>
              <a:ext uri="{FF2B5EF4-FFF2-40B4-BE49-F238E27FC236}">
                <a16:creationId xmlns:a16="http://schemas.microsoft.com/office/drawing/2014/main" id="{37ABDFEA-D69B-8769-767E-950D15B272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0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78A1A-83F9-ADE2-9CDE-76C576DBA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C78A-F5CB-C1B2-4644-2C63F590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505F-22A4-90DD-421E-E7778023C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3100" y="1261750"/>
            <a:ext cx="2628900" cy="3307200"/>
          </a:xfrm>
        </p:spPr>
        <p:txBody>
          <a:bodyPr>
            <a:normAutofit/>
          </a:bodyPr>
          <a:lstStyle/>
          <a:p>
            <a:r>
              <a:rPr lang="id-ID" sz="1400" dirty="0" err="1"/>
              <a:t>Aref</a:t>
            </a:r>
            <a:endParaRPr lang="id-ID" sz="1400" dirty="0"/>
          </a:p>
          <a:p>
            <a:r>
              <a:rPr lang="id-ID" sz="1400" dirty="0"/>
              <a:t>GND</a:t>
            </a:r>
          </a:p>
          <a:p>
            <a:r>
              <a:rPr lang="id-ID" sz="1400" dirty="0"/>
              <a:t>Digital PIN</a:t>
            </a:r>
          </a:p>
          <a:p>
            <a:r>
              <a:rPr lang="id-ID" sz="1400" dirty="0"/>
              <a:t>TX/RX</a:t>
            </a:r>
          </a:p>
          <a:p>
            <a:r>
              <a:rPr lang="id-ID" sz="1400" dirty="0"/>
              <a:t>RST</a:t>
            </a:r>
          </a:p>
          <a:p>
            <a:r>
              <a:rPr lang="id-ID" sz="1400" dirty="0"/>
              <a:t>ICSP</a:t>
            </a:r>
          </a:p>
          <a:p>
            <a:r>
              <a:rPr lang="id-ID" sz="1400" dirty="0"/>
              <a:t>Analog in</a:t>
            </a:r>
          </a:p>
          <a:p>
            <a:r>
              <a:rPr lang="id-ID" sz="1400" dirty="0"/>
              <a:t>Power</a:t>
            </a:r>
          </a:p>
          <a:p>
            <a:r>
              <a:rPr lang="id-ID" sz="1400" dirty="0"/>
              <a:t>SV1</a:t>
            </a:r>
          </a:p>
          <a:p>
            <a:r>
              <a:rPr lang="id-ID" sz="1400" dirty="0"/>
              <a:t>USB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34A67-5201-028C-F3F7-DCD8126B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714" y="1134075"/>
            <a:ext cx="4103279" cy="2867035"/>
          </a:xfrm>
          <a:prstGeom prst="rect">
            <a:avLst/>
          </a:prstGeom>
        </p:spPr>
      </p:pic>
      <p:pic>
        <p:nvPicPr>
          <p:cNvPr id="5" name="Google Shape;124;p24">
            <a:extLst>
              <a:ext uri="{FF2B5EF4-FFF2-40B4-BE49-F238E27FC236}">
                <a16:creationId xmlns:a16="http://schemas.microsoft.com/office/drawing/2014/main" id="{EE00631B-5092-FEAB-A504-A5C823AB68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7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 Materi</a:t>
            </a:r>
            <a:endParaRPr dirty="0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2E194-D6EC-38E5-362A-0B971EBDA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400" dirty="0"/>
              <a:t>Komponen elektronika dasar</a:t>
            </a:r>
            <a:endParaRPr lang="en-US" sz="1400" dirty="0"/>
          </a:p>
          <a:p>
            <a:r>
              <a:rPr lang="id-ID" sz="1400" dirty="0" err="1"/>
              <a:t>Peng</a:t>
            </a:r>
            <a:r>
              <a:rPr lang="en-US" sz="1400" dirty="0"/>
              <a:t>ukuran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elektronika</a:t>
            </a:r>
            <a:endParaRPr lang="id-ID" sz="1400" dirty="0"/>
          </a:p>
          <a:p>
            <a:r>
              <a:rPr lang="en-US" sz="1400" dirty="0" err="1"/>
              <a:t>Mikrokontroler</a:t>
            </a:r>
            <a:endParaRPr lang="id-ID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E47D-BDCF-E6BF-7C20-ADED24A8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Family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E57F-29A0-3AA2-A1A8-E181FF64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4181700" cy="3307200"/>
          </a:xfrm>
        </p:spPr>
        <p:txBody>
          <a:bodyPr>
            <a:normAutofit/>
          </a:bodyPr>
          <a:lstStyle/>
          <a:p>
            <a:r>
              <a:rPr lang="en-US" sz="1400" dirty="0"/>
              <a:t>Nano</a:t>
            </a:r>
          </a:p>
          <a:p>
            <a:r>
              <a:rPr lang="en-US" sz="1400" dirty="0"/>
              <a:t>MKR</a:t>
            </a:r>
          </a:p>
          <a:p>
            <a:r>
              <a:rPr lang="en-US" sz="1400" dirty="0"/>
              <a:t>Classic</a:t>
            </a:r>
          </a:p>
          <a:p>
            <a:r>
              <a:rPr lang="en-US" sz="1400" dirty="0"/>
              <a:t>Mega</a:t>
            </a:r>
          </a:p>
          <a:p>
            <a:r>
              <a:rPr lang="en-US" sz="1400" dirty="0"/>
              <a:t>Nicla</a:t>
            </a:r>
          </a:p>
          <a:p>
            <a:r>
              <a:rPr lang="en-US" sz="1400" dirty="0" err="1"/>
              <a:t>Opta</a:t>
            </a:r>
            <a:endParaRPr lang="en-US" sz="1400" dirty="0"/>
          </a:p>
          <a:p>
            <a:r>
              <a:rPr lang="en-US" sz="1400" dirty="0" err="1"/>
              <a:t>Portenta</a:t>
            </a:r>
            <a:endParaRPr lang="en-US" sz="1400" dirty="0"/>
          </a:p>
          <a:p>
            <a:r>
              <a:rPr lang="en-US" sz="1400" dirty="0"/>
              <a:t>…</a:t>
            </a:r>
          </a:p>
        </p:txBody>
      </p:sp>
      <p:pic>
        <p:nvPicPr>
          <p:cNvPr id="4" name="Picture 2" descr="Portenta H7 - Arduino | DigiKey">
            <a:extLst>
              <a:ext uri="{FF2B5EF4-FFF2-40B4-BE49-F238E27FC236}">
                <a16:creationId xmlns:a16="http://schemas.microsoft.com/office/drawing/2014/main" id="{82462DDC-682B-D7A8-0C16-0F77B773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47" y="740475"/>
            <a:ext cx="4321834" cy="31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24;p24">
            <a:extLst>
              <a:ext uri="{FF2B5EF4-FFF2-40B4-BE49-F238E27FC236}">
                <a16:creationId xmlns:a16="http://schemas.microsoft.com/office/drawing/2014/main" id="{6D0AF789-255E-BA19-BA65-56C96FDDF2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35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FA6C-D833-B37B-9CDA-1A20696D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Shield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2EB93-B448-5993-80D3-79DDB589F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Board</a:t>
            </a:r>
            <a:r>
              <a:rPr lang="en-US" sz="1400" dirty="0"/>
              <a:t> yang dipasang secara langsung di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i="1" dirty="0"/>
              <a:t>board</a:t>
            </a:r>
            <a:r>
              <a:rPr lang="en-US" sz="1400" dirty="0"/>
              <a:t> Arduino</a:t>
            </a:r>
          </a:p>
          <a:p>
            <a:r>
              <a:rPr lang="en-US" sz="1400" dirty="0" err="1"/>
              <a:t>Spesifik</a:t>
            </a:r>
            <a:r>
              <a:rPr lang="en-US" sz="1400" dirty="0"/>
              <a:t> sesuai </a:t>
            </a:r>
            <a:r>
              <a:rPr lang="en-US" sz="1400" dirty="0" err="1"/>
              <a:t>kebutuhan</a:t>
            </a:r>
            <a:endParaRPr lang="en-ID" sz="1400" dirty="0"/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03E8F010-0E9C-C18E-9D4D-836AB65D847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891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4A04-E40E-ECE0-CDA1-755D060E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Shield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C103C-393D-DF7F-B8EF-A9CE9016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4181700" cy="3307200"/>
          </a:xfrm>
        </p:spPr>
        <p:txBody>
          <a:bodyPr>
            <a:normAutofit/>
          </a:bodyPr>
          <a:lstStyle/>
          <a:p>
            <a:r>
              <a:rPr lang="en-US" sz="1400" dirty="0"/>
              <a:t>Motor driver</a:t>
            </a:r>
          </a:p>
          <a:p>
            <a:r>
              <a:rPr lang="en-US" sz="1400" dirty="0"/>
              <a:t>Ethernet</a:t>
            </a:r>
          </a:p>
          <a:p>
            <a:r>
              <a:rPr lang="en-US" sz="1400" dirty="0" err="1"/>
              <a:t>WiFi</a:t>
            </a:r>
            <a:endParaRPr lang="en-US" sz="1400" dirty="0"/>
          </a:p>
          <a:p>
            <a:r>
              <a:rPr lang="en-US" sz="1400" dirty="0"/>
              <a:t>Bluetooth</a:t>
            </a:r>
          </a:p>
          <a:p>
            <a:r>
              <a:rPr lang="en-US" sz="1400" dirty="0"/>
              <a:t>GPS</a:t>
            </a:r>
          </a:p>
          <a:p>
            <a:r>
              <a:rPr lang="en-US" sz="1400" dirty="0"/>
              <a:t>Sensor</a:t>
            </a:r>
          </a:p>
          <a:p>
            <a:r>
              <a:rPr lang="en-US" sz="1400" dirty="0"/>
              <a:t>…</a:t>
            </a:r>
            <a:endParaRPr lang="en-ID" sz="1400" dirty="0"/>
          </a:p>
        </p:txBody>
      </p:sp>
      <p:pic>
        <p:nvPicPr>
          <p:cNvPr id="4" name="Picture 4" descr="Best 20+ Arduino Shields You Should Try - Latest Open Tech From Seeed">
            <a:extLst>
              <a:ext uri="{FF2B5EF4-FFF2-40B4-BE49-F238E27FC236}">
                <a16:creationId xmlns:a16="http://schemas.microsoft.com/office/drawing/2014/main" id="{7DB5B226-0B52-8B45-1FA8-A82243CD4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32" y="1097247"/>
            <a:ext cx="5736568" cy="29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24;p24">
            <a:extLst>
              <a:ext uri="{FF2B5EF4-FFF2-40B4-BE49-F238E27FC236}">
                <a16:creationId xmlns:a16="http://schemas.microsoft.com/office/drawing/2014/main" id="{92CA5DBD-E776-1D87-5FE0-AC430F46BC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33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A3A7-B29A-209D-5F9F-1393A0D7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Shield (contoh)</a:t>
            </a:r>
            <a:endParaRPr lang="en-ID" dirty="0"/>
          </a:p>
        </p:txBody>
      </p:sp>
      <p:pic>
        <p:nvPicPr>
          <p:cNvPr id="4" name="Picture 2" descr="Arduino shield - everything you need to know-Uncategorized">
            <a:extLst>
              <a:ext uri="{FF2B5EF4-FFF2-40B4-BE49-F238E27FC236}">
                <a16:creationId xmlns:a16="http://schemas.microsoft.com/office/drawing/2014/main" id="{F6CD16CB-9B30-F5A5-1849-717920CF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9" y="1420466"/>
            <a:ext cx="3630541" cy="27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9ABF1-9CFE-F58F-0DC8-88AE8498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50" y="1303328"/>
            <a:ext cx="2957182" cy="29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24;p24">
            <a:extLst>
              <a:ext uri="{FF2B5EF4-FFF2-40B4-BE49-F238E27FC236}">
                <a16:creationId xmlns:a16="http://schemas.microsoft.com/office/drawing/2014/main" id="{CB8E1A63-2506-814A-D655-6B5F553A4B6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836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CB0E-0866-0D69-27CE-61ED4E89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Elektronika</a:t>
            </a:r>
            <a:r>
              <a:rPr lang="en-US" dirty="0"/>
              <a:t> Dasar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234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6451-EA6E-00B5-8155-B5D0E071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378C-8414-2CBD-8D48-0A185461F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Aktif</a:t>
            </a:r>
            <a:r>
              <a:rPr lang="en-US" sz="1400" dirty="0"/>
              <a:t>: </a:t>
            </a:r>
            <a:r>
              <a:rPr lang="en-US" sz="1400" dirty="0" err="1"/>
              <a:t>memerlukan</a:t>
            </a:r>
            <a:r>
              <a:rPr lang="en-US" sz="1400" dirty="0"/>
              <a:t> </a:t>
            </a:r>
            <a:r>
              <a:rPr lang="en-US" sz="1400" dirty="0" err="1"/>
              <a:t>catu</a:t>
            </a:r>
            <a:r>
              <a:rPr lang="en-US" sz="1400" dirty="0"/>
              <a:t> daya agar </a:t>
            </a:r>
            <a:r>
              <a:rPr lang="en-US" sz="1400" dirty="0" err="1"/>
              <a:t>berfungsi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Transistor</a:t>
            </a:r>
          </a:p>
          <a:p>
            <a:pPr lvl="1"/>
            <a:r>
              <a:rPr lang="en-US" sz="1400" dirty="0" err="1"/>
              <a:t>Dioda</a:t>
            </a:r>
            <a:endParaRPr lang="en-US" sz="1400" dirty="0"/>
          </a:p>
          <a:p>
            <a:pPr lvl="1"/>
            <a:r>
              <a:rPr lang="en-US" sz="1400" dirty="0"/>
              <a:t>LED</a:t>
            </a:r>
          </a:p>
          <a:p>
            <a:pPr lvl="1"/>
            <a:r>
              <a:rPr lang="en-US" sz="1400" dirty="0"/>
              <a:t>Integrated Circuit</a:t>
            </a:r>
          </a:p>
          <a:p>
            <a:r>
              <a:rPr lang="en-US" sz="1400" dirty="0" err="1"/>
              <a:t>Pasif</a:t>
            </a:r>
            <a:r>
              <a:rPr lang="en-US" sz="1400" dirty="0"/>
              <a:t>: tidak </a:t>
            </a:r>
            <a:r>
              <a:rPr lang="en-US" sz="1400" dirty="0" err="1"/>
              <a:t>memerlukan</a:t>
            </a:r>
            <a:r>
              <a:rPr lang="en-US" sz="1400" dirty="0"/>
              <a:t> </a:t>
            </a:r>
            <a:r>
              <a:rPr lang="en-US" sz="1400" dirty="0" err="1"/>
              <a:t>catu</a:t>
            </a:r>
            <a:r>
              <a:rPr lang="en-US" sz="1400" dirty="0"/>
              <a:t> daya</a:t>
            </a:r>
          </a:p>
          <a:p>
            <a:pPr lvl="1"/>
            <a:r>
              <a:rPr lang="en-US" sz="1400" dirty="0"/>
              <a:t>Resistor</a:t>
            </a:r>
          </a:p>
          <a:p>
            <a:pPr lvl="1"/>
            <a:r>
              <a:rPr lang="en-US" sz="1400" dirty="0" err="1"/>
              <a:t>Kapasitor</a:t>
            </a:r>
            <a:endParaRPr lang="en-US" sz="1400" dirty="0"/>
          </a:p>
          <a:p>
            <a:pPr lvl="1"/>
            <a:r>
              <a:rPr lang="en-US" sz="1400" dirty="0" err="1"/>
              <a:t>Induktor</a:t>
            </a:r>
            <a:endParaRPr lang="en-US" sz="1400" dirty="0"/>
          </a:p>
          <a:p>
            <a:pPr lvl="1"/>
            <a:r>
              <a:rPr lang="en-US" sz="1400" dirty="0" err="1"/>
              <a:t>Transformator</a:t>
            </a:r>
            <a:endParaRPr lang="en-ID" sz="1400" dirty="0"/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7BC1B079-2E12-A45A-D0BB-B7B16EDF84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E53C-13CD-B5F5-DFF9-22156152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ID" dirty="0"/>
          </a:p>
        </p:txBody>
      </p:sp>
      <p:pic>
        <p:nvPicPr>
          <p:cNvPr id="4" name="Picture 2" descr="Pengertian dan Fungsi Transistor yang Perlu Anda Ketahui ">
            <a:extLst>
              <a:ext uri="{FF2B5EF4-FFF2-40B4-BE49-F238E27FC236}">
                <a16:creationId xmlns:a16="http://schemas.microsoft.com/office/drawing/2014/main" id="{710470DA-0404-1E00-5286-FBCA6D01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4" y="1461667"/>
            <a:ext cx="1327292" cy="13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2E8A3-809D-294A-3273-8CB98DC03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09" y="1670060"/>
            <a:ext cx="1026157" cy="10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uxcell 40pcs 2 Warna x 20pcs 5mm Merah Hijau...">
            <a:extLst>
              <a:ext uri="{FF2B5EF4-FFF2-40B4-BE49-F238E27FC236}">
                <a16:creationId xmlns:a16="http://schemas.microsoft.com/office/drawing/2014/main" id="{68479438-6968-E3EE-3C7F-6C053BCB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25" y="1585081"/>
            <a:ext cx="1220286" cy="122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322437B-6D49-70DA-C24A-A0A70571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38" y="1344242"/>
            <a:ext cx="1562142" cy="156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pa Itu Transistor dan Fungsinya, Jenis dan Gambarnya Lengkap – Blog Mamikos">
            <a:extLst>
              <a:ext uri="{FF2B5EF4-FFF2-40B4-BE49-F238E27FC236}">
                <a16:creationId xmlns:a16="http://schemas.microsoft.com/office/drawing/2014/main" id="{B0EC6D92-5732-5AD1-889C-DAF778575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15988" r="12279" b="14332"/>
          <a:stretch/>
        </p:blipFill>
        <p:spPr bwMode="auto">
          <a:xfrm>
            <a:off x="502373" y="2959911"/>
            <a:ext cx="1647825" cy="10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779D1A6-C992-7124-F71F-5ADA2575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38" y="3096298"/>
            <a:ext cx="1803381" cy="7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ED atau Light Emitting Diode | Elektronika Bersama">
            <a:extLst>
              <a:ext uri="{FF2B5EF4-FFF2-40B4-BE49-F238E27FC236}">
                <a16:creationId xmlns:a16="http://schemas.microsoft.com/office/drawing/2014/main" id="{BA14FDA8-A0C5-295C-69B3-7F26592B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30" y="2870049"/>
            <a:ext cx="1562143" cy="10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Komponen IC Gerbang Logika Dasar – Instrumentasi dan Elektronika'15">
            <a:extLst>
              <a:ext uri="{FF2B5EF4-FFF2-40B4-BE49-F238E27FC236}">
                <a16:creationId xmlns:a16="http://schemas.microsoft.com/office/drawing/2014/main" id="{FCBB35AD-5FB1-65FC-E213-A2C6AF4F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00" y="2837232"/>
            <a:ext cx="1562142" cy="11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124;p24">
            <a:extLst>
              <a:ext uri="{FF2B5EF4-FFF2-40B4-BE49-F238E27FC236}">
                <a16:creationId xmlns:a16="http://schemas.microsoft.com/office/drawing/2014/main" id="{F7D60666-EA35-82DD-4215-E8A3863AB82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6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2F83-ED8E-CFC4-91DB-4FB6658C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Pasif</a:t>
            </a:r>
            <a:endParaRPr lang="en-ID" dirty="0"/>
          </a:p>
        </p:txBody>
      </p:sp>
      <p:pic>
        <p:nvPicPr>
          <p:cNvPr id="12" name="Picture 4" descr="Fungsi Resistor dalam Rangkaian Elektronika, Pengertian, dan Jenisnya">
            <a:extLst>
              <a:ext uri="{FF2B5EF4-FFF2-40B4-BE49-F238E27FC236}">
                <a16:creationId xmlns:a16="http://schemas.microsoft.com/office/drawing/2014/main" id="{43E62887-8460-FA0C-7171-3287E7A7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6196">
            <a:off x="799476" y="1552477"/>
            <a:ext cx="1098532" cy="7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ina Produsen, Pemasok dan Pabrik Kapasitor Elektrolit Aluminium - Produk  Grosir - Shaanxi Fullstar Electronics Co., Ltd">
            <a:extLst>
              <a:ext uri="{FF2B5EF4-FFF2-40B4-BE49-F238E27FC236}">
                <a16:creationId xmlns:a16="http://schemas.microsoft.com/office/drawing/2014/main" id="{B75AE91B-E686-44AE-43B8-E3DC97F1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34" y="1524870"/>
            <a:ext cx="1046880" cy="10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243: Fisika SMA: Induktansi dan Induktor – Interdisciplinary Physics">
            <a:extLst>
              <a:ext uri="{FF2B5EF4-FFF2-40B4-BE49-F238E27FC236}">
                <a16:creationId xmlns:a16="http://schemas.microsoft.com/office/drawing/2014/main" id="{32486839-4704-7E2F-4A44-0CFA970B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04" y="1405324"/>
            <a:ext cx="1262298" cy="10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RANSFORMATOR DAN SISTEM DISTRIBUSI DAYA | industri3601">
            <a:extLst>
              <a:ext uri="{FF2B5EF4-FFF2-40B4-BE49-F238E27FC236}">
                <a16:creationId xmlns:a16="http://schemas.microsoft.com/office/drawing/2014/main" id="{45EA5B28-2919-A548-6AFC-C78B78DB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99" y="1259275"/>
            <a:ext cx="1430801" cy="129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esistor : Pengertian, Simbol dan Satuan, Jenis-jenis dan Istilah yang  Berkaitan - Webagus">
            <a:extLst>
              <a:ext uri="{FF2B5EF4-FFF2-40B4-BE49-F238E27FC236}">
                <a16:creationId xmlns:a16="http://schemas.microsoft.com/office/drawing/2014/main" id="{94EF9758-82D1-3C8E-A16E-4ACD4B33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7" y="2961871"/>
            <a:ext cx="1257635" cy="6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imbol dan Fungsi Kapasitor dalam Rangkaian Elektronika">
            <a:extLst>
              <a:ext uri="{FF2B5EF4-FFF2-40B4-BE49-F238E27FC236}">
                <a16:creationId xmlns:a16="http://schemas.microsoft.com/office/drawing/2014/main" id="{5D387B44-5DC4-4466-AE36-530097EC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65" y="2961871"/>
            <a:ext cx="1008417" cy="9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nduktor (Coil) - Teknik Listrik">
            <a:extLst>
              <a:ext uri="{FF2B5EF4-FFF2-40B4-BE49-F238E27FC236}">
                <a16:creationId xmlns:a16="http://schemas.microsoft.com/office/drawing/2014/main" id="{6AFE2A2D-A5C7-3B3E-13EB-94870F72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85" y="3013281"/>
            <a:ext cx="1393781" cy="5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Materi Transformator : Pengertian, Sejarah, Simbol, Konstruksi, Cara dan  Prinsip Kerja (Pelajar dan Umum) - kakangnurdin.com">
            <a:extLst>
              <a:ext uri="{FF2B5EF4-FFF2-40B4-BE49-F238E27FC236}">
                <a16:creationId xmlns:a16="http://schemas.microsoft.com/office/drawing/2014/main" id="{FFAA59FE-B495-73A2-63CF-3BA108CC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45" y="2718577"/>
            <a:ext cx="1821326" cy="11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124;p24">
            <a:extLst>
              <a:ext uri="{FF2B5EF4-FFF2-40B4-BE49-F238E27FC236}">
                <a16:creationId xmlns:a16="http://schemas.microsoft.com/office/drawing/2014/main" id="{56BAE113-3D0E-67AE-2D06-E74E87AED2A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58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6E24-38ED-86B9-CA72-8C57CD6D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Komponen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120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62D8F-E3D6-5A71-E208-7998B994A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445D-33B8-694A-A889-C8144820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Segitiga</a:t>
            </a:r>
            <a:r>
              <a:rPr lang="en-US" dirty="0"/>
              <a:t> “V I R”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F556-C422-FEA6-A7C1-15836973F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050" y="2103263"/>
            <a:ext cx="4177800" cy="936974"/>
          </a:xfrm>
        </p:spPr>
        <p:txBody>
          <a:bodyPr>
            <a:noAutofit/>
          </a:bodyPr>
          <a:lstStyle/>
          <a:p>
            <a:pPr marL="152400" indent="0">
              <a:buNone/>
            </a:pPr>
            <a:r>
              <a:rPr lang="en-US" sz="1600" dirty="0"/>
              <a:t>V	</a:t>
            </a:r>
            <a:r>
              <a:rPr lang="en-US" sz="1600" dirty="0" err="1"/>
              <a:t>Tegangan</a:t>
            </a:r>
            <a:r>
              <a:rPr lang="en-US" sz="1600" dirty="0"/>
              <a:t> (Volt)</a:t>
            </a:r>
          </a:p>
          <a:p>
            <a:pPr marL="152400" indent="0">
              <a:buNone/>
            </a:pPr>
            <a:r>
              <a:rPr lang="en-US" sz="1600" dirty="0"/>
              <a:t>I	</a:t>
            </a:r>
            <a:r>
              <a:rPr lang="en-US" sz="1600" dirty="0" err="1"/>
              <a:t>Arus</a:t>
            </a:r>
            <a:r>
              <a:rPr lang="en-US" sz="1600" dirty="0"/>
              <a:t> (Ampere)</a:t>
            </a:r>
          </a:p>
          <a:p>
            <a:pPr marL="152400" indent="0">
              <a:buNone/>
            </a:pPr>
            <a:r>
              <a:rPr lang="en-US" sz="1600" dirty="0"/>
              <a:t>R	</a:t>
            </a:r>
            <a:r>
              <a:rPr lang="en-US" sz="1600" dirty="0" err="1"/>
              <a:t>Hambatan</a:t>
            </a:r>
            <a:r>
              <a:rPr lang="en-US" sz="1600" dirty="0"/>
              <a:t> (Ohm)</a:t>
            </a:r>
            <a:endParaRPr lang="en-ID" sz="1600" dirty="0"/>
          </a:p>
        </p:txBody>
      </p:sp>
      <p:pic>
        <p:nvPicPr>
          <p:cNvPr id="4" name="Picture 2" descr="A group of triangles with letters and numbers&#10;&#10;AI-generated content may be incorrect.">
            <a:extLst>
              <a:ext uri="{FF2B5EF4-FFF2-40B4-BE49-F238E27FC236}">
                <a16:creationId xmlns:a16="http://schemas.microsoft.com/office/drawing/2014/main" id="{68DB4071-64B9-B5E1-A6A7-7A8D83A6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0" y="1446009"/>
            <a:ext cx="4021494" cy="31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24;p24">
            <a:extLst>
              <a:ext uri="{FF2B5EF4-FFF2-40B4-BE49-F238E27FC236}">
                <a16:creationId xmlns:a16="http://schemas.microsoft.com/office/drawing/2014/main" id="{20EB53A4-56EB-02C0-4D48-60A7D16D83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34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8AFD-7AAA-21DF-B5DA-41E2368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Tegangan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B461E-F443-24A1-D4A5-D3DD80EBE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erbedaan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potensial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antara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titik</a:t>
            </a:r>
            <a:endParaRPr lang="en-ID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Perumpamaan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‘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tekanan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yang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mendorong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arus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Listrik</a:t>
            </a:r>
          </a:p>
          <a:p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Volt (V)</a:t>
            </a:r>
          </a:p>
          <a:p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Alat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ukur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Voltmeter</a:t>
            </a:r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764B9EA8-34E6-121E-FF76-8F158DE95C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9507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248</Words>
  <Application>Microsoft Office PowerPoint</Application>
  <PresentationFormat>On-screen Show (16:9)</PresentationFormat>
  <Paragraphs>94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Open Sans SemiBold</vt:lpstr>
      <vt:lpstr>Open Sans</vt:lpstr>
      <vt:lpstr>Arial</vt:lpstr>
      <vt:lpstr>Open Sans Medium</vt:lpstr>
      <vt:lpstr>Simple Light</vt:lpstr>
      <vt:lpstr>Template FIK</vt:lpstr>
      <vt:lpstr>02 Pengenalan Mikrokontroler</vt:lpstr>
      <vt:lpstr>Outline Materi</vt:lpstr>
      <vt:lpstr>Elektronika Dasar</vt:lpstr>
      <vt:lpstr>Komponen Elektronika</vt:lpstr>
      <vt:lpstr>Komponen Aktif</vt:lpstr>
      <vt:lpstr>Komponen Pasif</vt:lpstr>
      <vt:lpstr>Pengukuran Komponen</vt:lpstr>
      <vt:lpstr>Segitiga “V I R”</vt:lpstr>
      <vt:lpstr>Tegangan</vt:lpstr>
      <vt:lpstr>Arus</vt:lpstr>
      <vt:lpstr>Hambatan</vt:lpstr>
      <vt:lpstr>Alat Ukur</vt:lpstr>
      <vt:lpstr>Mikrokontroler</vt:lpstr>
      <vt:lpstr>Pengertian</vt:lpstr>
      <vt:lpstr>Komponen</vt:lpstr>
      <vt:lpstr>Aplikasi</vt:lpstr>
      <vt:lpstr>Arduino</vt:lpstr>
      <vt:lpstr>Contoh: UNO</vt:lpstr>
      <vt:lpstr>Komponen</vt:lpstr>
      <vt:lpstr>Arduino Family</vt:lpstr>
      <vt:lpstr>Arduino Shield</vt:lpstr>
      <vt:lpstr>Arduino Shield</vt:lpstr>
      <vt:lpstr>Arduino Shield (contoh)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13</cp:revision>
  <dcterms:modified xsi:type="dcterms:W3CDTF">2025-10-05T15:44:22Z</dcterms:modified>
</cp:coreProperties>
</file>