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4"/>
  </p:notesMasterIdLst>
  <p:sldIdLst>
    <p:sldId id="256" r:id="rId3"/>
    <p:sldId id="277" r:id="rId4"/>
    <p:sldId id="278" r:id="rId5"/>
    <p:sldId id="284" r:id="rId6"/>
    <p:sldId id="279" r:id="rId7"/>
    <p:sldId id="282" r:id="rId8"/>
    <p:sldId id="283" r:id="rId9"/>
    <p:sldId id="285" r:id="rId10"/>
    <p:sldId id="286" r:id="rId11"/>
    <p:sldId id="273" r:id="rId12"/>
    <p:sldId id="274" r:id="rId1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Medium" panose="020B060402020202020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8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1c61dde5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1c61dde5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tinkercad.com/things/jNa5uyYsSPx-seven-segments-com-anode?sharecode=S1YI_MvakFAPsNvIu-xGfLyQWn6Vgmk-6VrNt6t2yMU&amp;authuser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br>
              <a:rPr lang="en" dirty="0"/>
            </a:br>
            <a:r>
              <a:rPr lang="en" dirty="0"/>
              <a:t>Seven Segments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ST151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551" y="199850"/>
            <a:ext cx="1040524" cy="692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8BC3F6-49FA-CEDB-2565-8F2D5FFF77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25" y="1262063"/>
            <a:ext cx="8359775" cy="963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ID" sz="1100" b="1" dirty="0">
                <a:hlinkClick r:id="rId4"/>
              </a:rPr>
              <a:t>Skema </a:t>
            </a:r>
            <a:r>
              <a:rPr lang="en-ID" sz="1100" b="1" dirty="0" err="1">
                <a:hlinkClick r:id="rId4"/>
              </a:rPr>
              <a:t>TinkerCad</a:t>
            </a:r>
            <a:r>
              <a:rPr lang="en-ID" sz="1100" b="1" dirty="0">
                <a:hlinkClick r:id="rId4"/>
              </a:rPr>
              <a:t>: </a:t>
            </a:r>
          </a:p>
          <a:p>
            <a:pPr marL="152400" indent="0">
              <a:buNone/>
            </a:pPr>
            <a:endParaRPr lang="en-ID" sz="1100" b="1" dirty="0">
              <a:hlinkClick r:id="rId4"/>
            </a:endParaRPr>
          </a:p>
          <a:p>
            <a:pPr marL="152400" indent="0">
              <a:buNone/>
            </a:pPr>
            <a:r>
              <a:rPr lang="en-ID" sz="1100" dirty="0">
                <a:hlinkClick r:id="rId4"/>
              </a:rPr>
              <a:t>https://www.tinkercad.com/things/jNa5uyYsSPx-seven-segments-com-anode?sharecode=S1YI_MvakFAPsNvIu-xGfLyQWn6Vgmk-6VrNt6t2yMU&amp;authuser=0</a:t>
            </a:r>
            <a:r>
              <a:rPr lang="en-ID" sz="11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083C-0911-29E3-6E20-56EE2DE6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AFA2-A3AA-CD9F-9BF5-39D570B96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Jenis seven segments</a:t>
            </a:r>
          </a:p>
          <a:p>
            <a:r>
              <a:rPr lang="en-US" sz="1400" dirty="0"/>
              <a:t>Cara kerja seven segments</a:t>
            </a:r>
          </a:p>
          <a:p>
            <a:r>
              <a:rPr lang="en-US" sz="1400" dirty="0"/>
              <a:t>Contoh</a:t>
            </a:r>
            <a:endParaRPr lang="en-ID" sz="1400" dirty="0"/>
          </a:p>
        </p:txBody>
      </p:sp>
      <p:pic>
        <p:nvPicPr>
          <p:cNvPr id="4" name="Google Shape;124;p24">
            <a:extLst>
              <a:ext uri="{FF2B5EF4-FFF2-40B4-BE49-F238E27FC236}">
                <a16:creationId xmlns:a16="http://schemas.microsoft.com/office/drawing/2014/main" id="{1B9446BE-CCC9-A311-68F2-64B9D93306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even Segment Cathode 7 Segment">
            <a:extLst>
              <a:ext uri="{FF2B5EF4-FFF2-40B4-BE49-F238E27FC236}">
                <a16:creationId xmlns:a16="http://schemas.microsoft.com/office/drawing/2014/main" id="{3CD2B20F-92BB-7FBA-BF5F-55217AFE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34" y="1431983"/>
            <a:ext cx="2971042" cy="29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2674-F3AC-52F0-A666-292424F2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60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17AF-3976-4BD3-8585-AD6D8517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Seven Segments</a:t>
            </a:r>
            <a:endParaRPr lang="en-ID" dirty="0"/>
          </a:p>
        </p:txBody>
      </p:sp>
      <p:pic>
        <p:nvPicPr>
          <p:cNvPr id="5" name="Picture 4" descr="Tutorial Menggunakan 7 Segment pada Arduino - Indomaker">
            <a:extLst>
              <a:ext uri="{FF2B5EF4-FFF2-40B4-BE49-F238E27FC236}">
                <a16:creationId xmlns:a16="http://schemas.microsoft.com/office/drawing/2014/main" id="{ED4C5227-C888-10F6-B039-E358AC1C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1" y="1305060"/>
            <a:ext cx="2252547" cy="33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-segment HEX decoder - Digital Electronics - Electronics fun">
            <a:extLst>
              <a:ext uri="{FF2B5EF4-FFF2-40B4-BE49-F238E27FC236}">
                <a16:creationId xmlns:a16="http://schemas.microsoft.com/office/drawing/2014/main" id="{91853004-0BDE-9D19-E1BF-E316145F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76" y="1569489"/>
            <a:ext cx="5027510" cy="26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24;p24">
            <a:extLst>
              <a:ext uri="{FF2B5EF4-FFF2-40B4-BE49-F238E27FC236}">
                <a16:creationId xmlns:a16="http://schemas.microsoft.com/office/drawing/2014/main" id="{DAC8023B-93EF-54EA-AD16-152AA16828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93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67AA-9E2B-3457-BBB3-820279EB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Jenis Seven Segments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E396-4683-07AC-B9E5-6EEDA30C2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8839" y="1903140"/>
            <a:ext cx="3820960" cy="2200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Common Cathode</a:t>
            </a:r>
          </a:p>
          <a:p>
            <a:pPr marL="285750" indent="-285750"/>
            <a:r>
              <a:rPr lang="en-US" sz="1400" dirty="0"/>
              <a:t>Semua GND </a:t>
            </a:r>
            <a:r>
              <a:rPr lang="en-US" sz="1400" dirty="0" err="1"/>
              <a:t>terhubung</a:t>
            </a:r>
            <a:r>
              <a:rPr lang="en-US" sz="1400" dirty="0"/>
              <a:t> menjadi 1</a:t>
            </a:r>
          </a:p>
          <a:p>
            <a:pPr marL="285750" indent="-285750"/>
            <a:r>
              <a:rPr lang="en-US" sz="1400" dirty="0"/>
              <a:t>HIGH = </a:t>
            </a:r>
            <a:r>
              <a:rPr lang="en-US" sz="1400" dirty="0" err="1"/>
              <a:t>menyala</a:t>
            </a:r>
            <a:endParaRPr lang="en-US" sz="1400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ID" sz="1400" b="1" dirty="0"/>
              <a:t>Common Anode</a:t>
            </a:r>
          </a:p>
          <a:p>
            <a:pPr marL="285750" indent="-285750"/>
            <a:r>
              <a:rPr lang="en-ID" sz="1400" dirty="0" err="1"/>
              <a:t>Semua</a:t>
            </a:r>
            <a:r>
              <a:rPr lang="en-ID" sz="1400" dirty="0"/>
              <a:t> VCC </a:t>
            </a:r>
            <a:r>
              <a:rPr lang="en-ID" sz="1400" dirty="0" err="1"/>
              <a:t>terhubung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1</a:t>
            </a:r>
          </a:p>
          <a:p>
            <a:pPr marL="285750" indent="-285750"/>
            <a:r>
              <a:rPr lang="en-ID" sz="1400" dirty="0"/>
              <a:t>LOW = </a:t>
            </a:r>
            <a:r>
              <a:rPr lang="en-ID" sz="1400" dirty="0" err="1"/>
              <a:t>menyala</a:t>
            </a:r>
            <a:endParaRPr lang="en-ID" sz="1400" dirty="0"/>
          </a:p>
          <a:p>
            <a:endParaRPr lang="en-ID" sz="1400" dirty="0"/>
          </a:p>
        </p:txBody>
      </p:sp>
      <p:pic>
        <p:nvPicPr>
          <p:cNvPr id="4" name="Picture 2" descr="How to Interface a Seven-Segment Display with an Arduino">
            <a:extLst>
              <a:ext uri="{FF2B5EF4-FFF2-40B4-BE49-F238E27FC236}">
                <a16:creationId xmlns:a16="http://schemas.microsoft.com/office/drawing/2014/main" id="{87EC46A1-DBDD-1D0C-6DF0-B3C68F3FB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1"/>
          <a:stretch/>
        </p:blipFill>
        <p:spPr bwMode="auto">
          <a:xfrm>
            <a:off x="392251" y="1461304"/>
            <a:ext cx="4177799" cy="29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24;p24">
            <a:extLst>
              <a:ext uri="{FF2B5EF4-FFF2-40B4-BE49-F238E27FC236}">
                <a16:creationId xmlns:a16="http://schemas.microsoft.com/office/drawing/2014/main" id="{CBAAA936-BF06-22C8-5712-B5BD37EC1E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56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2D3F-1D5F-9B85-7ADD-777A318ED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4078-2BE9-27D7-8A88-CF81BBF2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253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78E5-1E52-B525-E375-E2D285041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7F8-DD22-E2E0-5B57-8A3B7AFF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E63-0544-8E01-FB54-BAC5E730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4582" y="1566575"/>
            <a:ext cx="3224100" cy="804917"/>
          </a:xfrm>
        </p:spPr>
        <p:txBody>
          <a:bodyPr>
            <a:noAutofit/>
          </a:bodyPr>
          <a:lstStyle/>
          <a:p>
            <a:pPr marL="76200" indent="0">
              <a:buNone/>
            </a:pPr>
            <a:r>
              <a:rPr lang="en-US" sz="1400" dirty="0"/>
              <a:t>Angka </a:t>
            </a:r>
            <a:r>
              <a:rPr lang="en-US" sz="1400" b="1" dirty="0"/>
              <a:t>2</a:t>
            </a:r>
          </a:p>
          <a:p>
            <a:pPr marL="76200" indent="0">
              <a:buNone/>
            </a:pPr>
            <a:r>
              <a:rPr lang="en-US" sz="1400" b="1" dirty="0"/>
              <a:t>Segment: a – b – g – e – d</a:t>
            </a:r>
            <a:endParaRPr lang="en-ID" sz="14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2BC0C7-203F-0A58-D010-83AACDB59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30843"/>
              </p:ext>
            </p:extLst>
          </p:nvPr>
        </p:nvGraphicFramePr>
        <p:xfrm>
          <a:off x="3024582" y="2511623"/>
          <a:ext cx="56217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759">
                  <a:extLst>
                    <a:ext uri="{9D8B030D-6E8A-4147-A177-3AD203B41FA5}">
                      <a16:colId xmlns:a16="http://schemas.microsoft.com/office/drawing/2014/main" val="997624153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2556455821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3014489786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3212908833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110809742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14497412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1333807937"/>
                    </a:ext>
                  </a:extLst>
                </a:gridCol>
                <a:gridCol w="551894">
                  <a:extLst>
                    <a:ext uri="{9D8B030D-6E8A-4147-A177-3AD203B41FA5}">
                      <a16:colId xmlns:a16="http://schemas.microsoft.com/office/drawing/2014/main" val="2407471126"/>
                    </a:ext>
                  </a:extLst>
                </a:gridCol>
                <a:gridCol w="679780">
                  <a:extLst>
                    <a:ext uri="{9D8B030D-6E8A-4147-A177-3AD203B41FA5}">
                      <a16:colId xmlns:a16="http://schemas.microsoft.com/office/drawing/2014/main" val="92548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dp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4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 Anode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 Cathode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</a:t>
                      </a:r>
                      <a:endParaRPr lang="en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30064"/>
                  </a:ext>
                </a:extLst>
              </a:tr>
            </a:tbl>
          </a:graphicData>
        </a:graphic>
      </p:graphicFrame>
      <p:pic>
        <p:nvPicPr>
          <p:cNvPr id="7" name="Picture 6" descr="Tutorial Menggunakan 7 Segment pada Arduino - Indomaker">
            <a:extLst>
              <a:ext uri="{FF2B5EF4-FFF2-40B4-BE49-F238E27FC236}">
                <a16:creationId xmlns:a16="http://schemas.microsoft.com/office/drawing/2014/main" id="{339B290A-3AFE-C706-0F04-143428EF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1" y="1349665"/>
            <a:ext cx="2252547" cy="33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6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056B-ABCA-E882-8E08-D49B9CAF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 (Common Anode)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34BDE-0A35-BBE0-353B-B62A5D68E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075"/>
            <a:ext cx="9150789" cy="35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587D-7D80-6A7B-D08C-B6FA34E7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Kode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F016C-FB87-0DB7-B6F5-F467EC152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980" y="1095825"/>
            <a:ext cx="2752860" cy="330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Percobaan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Ubahlah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 err="1"/>
              <a:t>coomon</a:t>
            </a:r>
            <a:r>
              <a:rPr lang="en-US" b="1" dirty="0"/>
              <a:t> cathode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Tampilkan</a:t>
            </a:r>
            <a:r>
              <a:rPr lang="en-US" dirty="0"/>
              <a:t> digit yang lain</a:t>
            </a:r>
            <a:endParaRPr lang="en-ID" dirty="0"/>
          </a:p>
          <a:p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AD521-45FC-4EE2-8C4F-1792CAF63539}"/>
              </a:ext>
            </a:extLst>
          </p:cNvPr>
          <p:cNvSpPr txBox="1"/>
          <p:nvPr/>
        </p:nvSpPr>
        <p:spPr>
          <a:xfrm>
            <a:off x="1301049" y="1007135"/>
            <a:ext cx="4429191" cy="381642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ID" sz="1100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segmen</a:t>
            </a:r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a  b  c  d  e  f  g  </a:t>
            </a:r>
            <a:r>
              <a:rPr lang="en-ID" sz="1100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dp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pin            1  2  3  4  5  6  7  8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D" sz="11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sz="11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set </a:t>
            </a:r>
            <a:r>
              <a:rPr lang="en-ID" sz="1100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semua</a:t>
            </a:r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pin </a:t>
            </a:r>
            <a:r>
              <a:rPr lang="en-ID" sz="1100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ke</a:t>
            </a:r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OUTPUT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sz="11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ID" sz="11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ID" sz="11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OUTPUT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D" sz="1100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sz="11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</a:t>
            </a:r>
            <a:r>
              <a:rPr lang="en-ID" sz="1100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menampilkan</a:t>
            </a:r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sz="1100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angka</a:t>
            </a:r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2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segment: a b d e g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LOW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LOW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HIGH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LOW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LOW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HIGH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LOW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HIGH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sz="1100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sz="1100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sz="1100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D" sz="1100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D" sz="1100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5224B-4EF9-6D4E-FCDA-3DC0FA14B2A8}"/>
              </a:ext>
            </a:extLst>
          </p:cNvPr>
          <p:cNvSpPr txBox="1"/>
          <p:nvPr/>
        </p:nvSpPr>
        <p:spPr>
          <a:xfrm>
            <a:off x="4251950" y="730136"/>
            <a:ext cx="147829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Anode</a:t>
            </a:r>
            <a:endParaRPr lang="en-ID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124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268</Words>
  <Application>Microsoft Office PowerPoint</Application>
  <PresentationFormat>On-screen Show (16:9)</PresentationFormat>
  <Paragraphs>76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 Sans Medium</vt:lpstr>
      <vt:lpstr>Open Sans SemiBold</vt:lpstr>
      <vt:lpstr>Open Sans</vt:lpstr>
      <vt:lpstr>Consolas</vt:lpstr>
      <vt:lpstr>Simple Light</vt:lpstr>
      <vt:lpstr>Template FIK</vt:lpstr>
      <vt:lpstr>03 Seven Segments</vt:lpstr>
      <vt:lpstr>Outline Materi</vt:lpstr>
      <vt:lpstr>Pengenalan</vt:lpstr>
      <vt:lpstr>Seven Segments</vt:lpstr>
      <vt:lpstr>Jenis Seven Segments</vt:lpstr>
      <vt:lpstr>Contoh</vt:lpstr>
      <vt:lpstr>Contoh</vt:lpstr>
      <vt:lpstr>Contoh (Common Anode)</vt:lpstr>
      <vt:lpstr>Kode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10</cp:revision>
  <dcterms:modified xsi:type="dcterms:W3CDTF">2025-10-11T23:54:32Z</dcterms:modified>
</cp:coreProperties>
</file>