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3" r:id="rId1"/>
  </p:sldMasterIdLst>
  <p:sldIdLst>
    <p:sldId id="256" r:id="rId2"/>
    <p:sldId id="281" r:id="rId3"/>
    <p:sldId id="280" r:id="rId4"/>
    <p:sldId id="282" r:id="rId5"/>
    <p:sldId id="259" r:id="rId6"/>
    <p:sldId id="295" r:id="rId7"/>
    <p:sldId id="257" r:id="rId8"/>
    <p:sldId id="286" r:id="rId9"/>
    <p:sldId id="292" r:id="rId10"/>
    <p:sldId id="283" r:id="rId11"/>
    <p:sldId id="284" r:id="rId12"/>
    <p:sldId id="285" r:id="rId13"/>
    <p:sldId id="294" r:id="rId14"/>
    <p:sldId id="293" r:id="rId15"/>
    <p:sldId id="297" r:id="rId16"/>
    <p:sldId id="298" r:id="rId17"/>
    <p:sldId id="279" r:id="rId18"/>
    <p:sldId id="287" r:id="rId19"/>
    <p:sldId id="288" r:id="rId20"/>
    <p:sldId id="289" r:id="rId21"/>
    <p:sldId id="290" r:id="rId22"/>
    <p:sldId id="291" r:id="rId23"/>
    <p:sldId id="299" r:id="rId24"/>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C9D5F95-078B-413D-B485-860C7E526414}" type="datetimeFigureOut">
              <a:rPr lang="id-ID" smtClean="0"/>
              <a:t>05/03/2025</a:t>
            </a:fld>
            <a:endParaRPr lang="id-ID"/>
          </a:p>
        </p:txBody>
      </p:sp>
      <p:sp>
        <p:nvSpPr>
          <p:cNvPr id="5" name="Footer Placeholder 4"/>
          <p:cNvSpPr>
            <a:spLocks noGrp="1"/>
          </p:cNvSpPr>
          <p:nvPr>
            <p:ph type="ftr" sz="quarter" idx="11"/>
          </p:nvPr>
        </p:nvSpPr>
        <p:spPr/>
        <p:txBody>
          <a:bodyPr/>
          <a:lstStyle/>
          <a:p>
            <a:endParaRPr lang="id-ID"/>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09AEDEE3-B9B3-4942-BF97-FF47AC309B72}" type="slidenum">
              <a:rPr lang="id-ID" smtClean="0"/>
              <a:t>‹#›</a:t>
            </a:fld>
            <a:endParaRPr lang="id-ID"/>
          </a:p>
        </p:txBody>
      </p:sp>
    </p:spTree>
    <p:extLst>
      <p:ext uri="{BB962C8B-B14F-4D97-AF65-F5344CB8AC3E}">
        <p14:creationId xmlns:p14="http://schemas.microsoft.com/office/powerpoint/2010/main" val="2606250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C9D5F95-078B-413D-B485-860C7E526414}" type="datetimeFigureOut">
              <a:rPr lang="id-ID" smtClean="0"/>
              <a:t>05/03/2025</a:t>
            </a:fld>
            <a:endParaRPr lang="id-ID"/>
          </a:p>
        </p:txBody>
      </p:sp>
      <p:sp>
        <p:nvSpPr>
          <p:cNvPr id="5" name="Footer Placeholder 4"/>
          <p:cNvSpPr>
            <a:spLocks noGrp="1"/>
          </p:cNvSpPr>
          <p:nvPr>
            <p:ph type="ftr" sz="quarter" idx="11"/>
          </p:nvPr>
        </p:nvSpPr>
        <p:spPr/>
        <p:txBody>
          <a:bodyPr/>
          <a:lstStyle/>
          <a:p>
            <a:endParaRPr lang="id-ID"/>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9AEDEE3-B9B3-4942-BF97-FF47AC309B72}" type="slidenum">
              <a:rPr lang="id-ID" smtClean="0"/>
              <a:t>‹#›</a:t>
            </a:fld>
            <a:endParaRPr lang="id-ID"/>
          </a:p>
        </p:txBody>
      </p:sp>
    </p:spTree>
    <p:extLst>
      <p:ext uri="{BB962C8B-B14F-4D97-AF65-F5344CB8AC3E}">
        <p14:creationId xmlns:p14="http://schemas.microsoft.com/office/powerpoint/2010/main" val="3098932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C9D5F95-078B-413D-B485-860C7E526414}" type="datetimeFigureOut">
              <a:rPr lang="id-ID" smtClean="0"/>
              <a:t>05/03/2025</a:t>
            </a:fld>
            <a:endParaRPr lang="id-ID"/>
          </a:p>
        </p:txBody>
      </p:sp>
      <p:sp>
        <p:nvSpPr>
          <p:cNvPr id="5" name="Footer Placeholder 4"/>
          <p:cNvSpPr>
            <a:spLocks noGrp="1"/>
          </p:cNvSpPr>
          <p:nvPr>
            <p:ph type="ftr" sz="quarter" idx="11"/>
          </p:nvPr>
        </p:nvSpPr>
        <p:spPr/>
        <p:txBody>
          <a:bodyPr/>
          <a:lstStyle/>
          <a:p>
            <a:endParaRPr lang="id-ID"/>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9AEDEE3-B9B3-4942-BF97-FF47AC309B72}" type="slidenum">
              <a:rPr lang="id-ID" smtClean="0"/>
              <a:t>‹#›</a:t>
            </a:fld>
            <a:endParaRPr lang="id-ID"/>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0641193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FC9D5F95-078B-413D-B485-860C7E526414}" type="datetimeFigureOut">
              <a:rPr lang="id-ID" smtClean="0"/>
              <a:t>05/03/2025</a:t>
            </a:fld>
            <a:endParaRPr lang="id-ID"/>
          </a:p>
        </p:txBody>
      </p:sp>
      <p:sp>
        <p:nvSpPr>
          <p:cNvPr id="6" name="Footer Placeholder 5"/>
          <p:cNvSpPr>
            <a:spLocks noGrp="1"/>
          </p:cNvSpPr>
          <p:nvPr>
            <p:ph type="ftr" sz="quarter" idx="11"/>
          </p:nvPr>
        </p:nvSpPr>
        <p:spPr/>
        <p:txBody>
          <a:bodyPr/>
          <a:lstStyle/>
          <a:p>
            <a:endParaRPr lang="id-ID"/>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9AEDEE3-B9B3-4942-BF97-FF47AC309B72}" type="slidenum">
              <a:rPr lang="id-ID" smtClean="0"/>
              <a:t>‹#›</a:t>
            </a:fld>
            <a:endParaRPr lang="id-ID"/>
          </a:p>
        </p:txBody>
      </p:sp>
    </p:spTree>
    <p:extLst>
      <p:ext uri="{BB962C8B-B14F-4D97-AF65-F5344CB8AC3E}">
        <p14:creationId xmlns:p14="http://schemas.microsoft.com/office/powerpoint/2010/main" val="4825884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FC9D5F95-078B-413D-B485-860C7E526414}" type="datetimeFigureOut">
              <a:rPr lang="id-ID" smtClean="0"/>
              <a:t>05/03/2025</a:t>
            </a:fld>
            <a:endParaRPr lang="id-ID"/>
          </a:p>
        </p:txBody>
      </p:sp>
      <p:sp>
        <p:nvSpPr>
          <p:cNvPr id="6" name="Footer Placeholder 5"/>
          <p:cNvSpPr>
            <a:spLocks noGrp="1"/>
          </p:cNvSpPr>
          <p:nvPr>
            <p:ph type="ftr" sz="quarter" idx="11"/>
          </p:nvPr>
        </p:nvSpPr>
        <p:spPr/>
        <p:txBody>
          <a:bodyPr/>
          <a:lstStyle/>
          <a:p>
            <a:endParaRPr lang="id-ID"/>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9AEDEE3-B9B3-4942-BF97-FF47AC309B72}" type="slidenum">
              <a:rPr lang="id-ID" smtClean="0"/>
              <a:t>‹#›</a:t>
            </a:fld>
            <a:endParaRPr lang="id-ID"/>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9924051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FC9D5F95-078B-413D-B485-860C7E526414}" type="datetimeFigureOut">
              <a:rPr lang="id-ID" smtClean="0"/>
              <a:t>05/03/2025</a:t>
            </a:fld>
            <a:endParaRPr lang="id-ID"/>
          </a:p>
        </p:txBody>
      </p:sp>
      <p:sp>
        <p:nvSpPr>
          <p:cNvPr id="6" name="Footer Placeholder 5"/>
          <p:cNvSpPr>
            <a:spLocks noGrp="1"/>
          </p:cNvSpPr>
          <p:nvPr>
            <p:ph type="ftr" sz="quarter" idx="11"/>
          </p:nvPr>
        </p:nvSpPr>
        <p:spPr/>
        <p:txBody>
          <a:bodyPr/>
          <a:lstStyle/>
          <a:p>
            <a:endParaRPr lang="id-ID"/>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9AEDEE3-B9B3-4942-BF97-FF47AC309B72}" type="slidenum">
              <a:rPr lang="id-ID" smtClean="0"/>
              <a:t>‹#›</a:t>
            </a:fld>
            <a:endParaRPr lang="id-ID"/>
          </a:p>
        </p:txBody>
      </p:sp>
    </p:spTree>
    <p:extLst>
      <p:ext uri="{BB962C8B-B14F-4D97-AF65-F5344CB8AC3E}">
        <p14:creationId xmlns:p14="http://schemas.microsoft.com/office/powerpoint/2010/main" val="25308648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9D5F95-078B-413D-B485-860C7E526414}" type="datetimeFigureOut">
              <a:rPr lang="id-ID" smtClean="0"/>
              <a:t>05/03/2025</a:t>
            </a:fld>
            <a:endParaRPr lang="id-ID"/>
          </a:p>
        </p:txBody>
      </p:sp>
      <p:sp>
        <p:nvSpPr>
          <p:cNvPr id="5" name="Footer Placeholder 4"/>
          <p:cNvSpPr>
            <a:spLocks noGrp="1"/>
          </p:cNvSpPr>
          <p:nvPr>
            <p:ph type="ftr" sz="quarter" idx="11"/>
          </p:nvPr>
        </p:nvSpPr>
        <p:spPr/>
        <p:txBody>
          <a:bodyPr/>
          <a:lstStyle/>
          <a:p>
            <a:endParaRPr lang="id-ID"/>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9AEDEE3-B9B3-4942-BF97-FF47AC309B72}" type="slidenum">
              <a:rPr lang="id-ID" smtClean="0"/>
              <a:t>‹#›</a:t>
            </a:fld>
            <a:endParaRPr lang="id-ID"/>
          </a:p>
        </p:txBody>
      </p:sp>
    </p:spTree>
    <p:extLst>
      <p:ext uri="{BB962C8B-B14F-4D97-AF65-F5344CB8AC3E}">
        <p14:creationId xmlns:p14="http://schemas.microsoft.com/office/powerpoint/2010/main" val="23210898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9D5F95-078B-413D-B485-860C7E526414}" type="datetimeFigureOut">
              <a:rPr lang="id-ID" smtClean="0"/>
              <a:t>05/03/2025</a:t>
            </a:fld>
            <a:endParaRPr lang="id-ID"/>
          </a:p>
        </p:txBody>
      </p:sp>
      <p:sp>
        <p:nvSpPr>
          <p:cNvPr id="5" name="Footer Placeholder 4"/>
          <p:cNvSpPr>
            <a:spLocks noGrp="1"/>
          </p:cNvSpPr>
          <p:nvPr>
            <p:ph type="ftr" sz="quarter" idx="11"/>
          </p:nvPr>
        </p:nvSpPr>
        <p:spPr/>
        <p:txBody>
          <a:bodyPr/>
          <a:lstStyle/>
          <a:p>
            <a:endParaRPr lang="id-ID"/>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9AEDEE3-B9B3-4942-BF97-FF47AC309B72}" type="slidenum">
              <a:rPr lang="id-ID" smtClean="0"/>
              <a:t>‹#›</a:t>
            </a:fld>
            <a:endParaRPr lang="id-ID"/>
          </a:p>
        </p:txBody>
      </p:sp>
    </p:spTree>
    <p:extLst>
      <p:ext uri="{BB962C8B-B14F-4D97-AF65-F5344CB8AC3E}">
        <p14:creationId xmlns:p14="http://schemas.microsoft.com/office/powerpoint/2010/main" val="3073700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9D5F95-078B-413D-B485-860C7E526414}" type="datetimeFigureOut">
              <a:rPr lang="id-ID" smtClean="0"/>
              <a:t>05/03/2025</a:t>
            </a:fld>
            <a:endParaRPr lang="id-ID"/>
          </a:p>
        </p:txBody>
      </p:sp>
      <p:sp>
        <p:nvSpPr>
          <p:cNvPr id="5" name="Footer Placeholder 4"/>
          <p:cNvSpPr>
            <a:spLocks noGrp="1"/>
          </p:cNvSpPr>
          <p:nvPr>
            <p:ph type="ftr" sz="quarter" idx="11"/>
          </p:nvPr>
        </p:nvSpPr>
        <p:spPr/>
        <p:txBody>
          <a:bodyPr/>
          <a:lstStyle/>
          <a:p>
            <a:endParaRPr lang="id-ID"/>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9AEDEE3-B9B3-4942-BF97-FF47AC309B72}" type="slidenum">
              <a:rPr lang="id-ID" smtClean="0"/>
              <a:t>‹#›</a:t>
            </a:fld>
            <a:endParaRPr lang="id-ID"/>
          </a:p>
        </p:txBody>
      </p:sp>
    </p:spTree>
    <p:extLst>
      <p:ext uri="{BB962C8B-B14F-4D97-AF65-F5344CB8AC3E}">
        <p14:creationId xmlns:p14="http://schemas.microsoft.com/office/powerpoint/2010/main" val="286179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C9D5F95-078B-413D-B485-860C7E526414}" type="datetimeFigureOut">
              <a:rPr lang="id-ID" smtClean="0"/>
              <a:t>05/03/2025</a:t>
            </a:fld>
            <a:endParaRPr lang="id-ID"/>
          </a:p>
        </p:txBody>
      </p:sp>
      <p:sp>
        <p:nvSpPr>
          <p:cNvPr id="5" name="Footer Placeholder 4"/>
          <p:cNvSpPr>
            <a:spLocks noGrp="1"/>
          </p:cNvSpPr>
          <p:nvPr>
            <p:ph type="ftr" sz="quarter" idx="11"/>
          </p:nvPr>
        </p:nvSpPr>
        <p:spPr/>
        <p:txBody>
          <a:bodyPr/>
          <a:lstStyle/>
          <a:p>
            <a:endParaRPr lang="id-ID"/>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9AEDEE3-B9B3-4942-BF97-FF47AC309B72}" type="slidenum">
              <a:rPr lang="id-ID" smtClean="0"/>
              <a:t>‹#›</a:t>
            </a:fld>
            <a:endParaRPr lang="id-ID"/>
          </a:p>
        </p:txBody>
      </p:sp>
    </p:spTree>
    <p:extLst>
      <p:ext uri="{BB962C8B-B14F-4D97-AF65-F5344CB8AC3E}">
        <p14:creationId xmlns:p14="http://schemas.microsoft.com/office/powerpoint/2010/main" val="392756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C9D5F95-078B-413D-B485-860C7E526414}" type="datetimeFigureOut">
              <a:rPr lang="id-ID" smtClean="0"/>
              <a:t>05/03/2025</a:t>
            </a:fld>
            <a:endParaRPr lang="id-ID"/>
          </a:p>
        </p:txBody>
      </p:sp>
      <p:sp>
        <p:nvSpPr>
          <p:cNvPr id="6" name="Footer Placeholder 5"/>
          <p:cNvSpPr>
            <a:spLocks noGrp="1"/>
          </p:cNvSpPr>
          <p:nvPr>
            <p:ph type="ftr" sz="quarter" idx="11"/>
          </p:nvPr>
        </p:nvSpPr>
        <p:spPr/>
        <p:txBody>
          <a:bodyPr/>
          <a:lstStyle/>
          <a:p>
            <a:endParaRPr lang="id-ID"/>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09AEDEE3-B9B3-4942-BF97-FF47AC309B72}" type="slidenum">
              <a:rPr lang="id-ID" smtClean="0"/>
              <a:t>‹#›</a:t>
            </a:fld>
            <a:endParaRPr lang="id-ID"/>
          </a:p>
        </p:txBody>
      </p:sp>
    </p:spTree>
    <p:extLst>
      <p:ext uri="{BB962C8B-B14F-4D97-AF65-F5344CB8AC3E}">
        <p14:creationId xmlns:p14="http://schemas.microsoft.com/office/powerpoint/2010/main" val="2209190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C9D5F95-078B-413D-B485-860C7E526414}" type="datetimeFigureOut">
              <a:rPr lang="id-ID" smtClean="0"/>
              <a:t>05/03/2025</a:t>
            </a:fld>
            <a:endParaRPr lang="id-ID"/>
          </a:p>
        </p:txBody>
      </p:sp>
      <p:sp>
        <p:nvSpPr>
          <p:cNvPr id="8" name="Footer Placeholder 7"/>
          <p:cNvSpPr>
            <a:spLocks noGrp="1"/>
          </p:cNvSpPr>
          <p:nvPr>
            <p:ph type="ftr" sz="quarter" idx="11"/>
          </p:nvPr>
        </p:nvSpPr>
        <p:spPr/>
        <p:txBody>
          <a:bodyPr/>
          <a:lstStyle/>
          <a:p>
            <a:endParaRPr lang="id-ID"/>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09AEDEE3-B9B3-4942-BF97-FF47AC309B72}" type="slidenum">
              <a:rPr lang="id-ID" smtClean="0"/>
              <a:t>‹#›</a:t>
            </a:fld>
            <a:endParaRPr lang="id-ID"/>
          </a:p>
        </p:txBody>
      </p:sp>
    </p:spTree>
    <p:extLst>
      <p:ext uri="{BB962C8B-B14F-4D97-AF65-F5344CB8AC3E}">
        <p14:creationId xmlns:p14="http://schemas.microsoft.com/office/powerpoint/2010/main" val="3954489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C9D5F95-078B-413D-B485-860C7E526414}" type="datetimeFigureOut">
              <a:rPr lang="id-ID" smtClean="0"/>
              <a:t>05/03/2025</a:t>
            </a:fld>
            <a:endParaRPr lang="id-ID"/>
          </a:p>
        </p:txBody>
      </p:sp>
      <p:sp>
        <p:nvSpPr>
          <p:cNvPr id="4" name="Footer Placeholder 3"/>
          <p:cNvSpPr>
            <a:spLocks noGrp="1"/>
          </p:cNvSpPr>
          <p:nvPr>
            <p:ph type="ftr" sz="quarter" idx="11"/>
          </p:nvPr>
        </p:nvSpPr>
        <p:spPr/>
        <p:txBody>
          <a:bodyPr/>
          <a:lstStyle/>
          <a:p>
            <a:endParaRPr lang="id-ID"/>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09AEDEE3-B9B3-4942-BF97-FF47AC309B72}" type="slidenum">
              <a:rPr lang="id-ID" smtClean="0"/>
              <a:t>‹#›</a:t>
            </a:fld>
            <a:endParaRPr lang="id-ID"/>
          </a:p>
        </p:txBody>
      </p:sp>
    </p:spTree>
    <p:extLst>
      <p:ext uri="{BB962C8B-B14F-4D97-AF65-F5344CB8AC3E}">
        <p14:creationId xmlns:p14="http://schemas.microsoft.com/office/powerpoint/2010/main" val="3544547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9D5F95-078B-413D-B485-860C7E526414}" type="datetimeFigureOut">
              <a:rPr lang="id-ID" smtClean="0"/>
              <a:t>05/03/2025</a:t>
            </a:fld>
            <a:endParaRPr lang="id-ID"/>
          </a:p>
        </p:txBody>
      </p:sp>
      <p:sp>
        <p:nvSpPr>
          <p:cNvPr id="3" name="Footer Placeholder 2"/>
          <p:cNvSpPr>
            <a:spLocks noGrp="1"/>
          </p:cNvSpPr>
          <p:nvPr>
            <p:ph type="ftr" sz="quarter" idx="11"/>
          </p:nvPr>
        </p:nvSpPr>
        <p:spPr/>
        <p:txBody>
          <a:bodyPr/>
          <a:lstStyle/>
          <a:p>
            <a:endParaRPr lang="id-ID"/>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09AEDEE3-B9B3-4942-BF97-FF47AC309B72}" type="slidenum">
              <a:rPr lang="id-ID" smtClean="0"/>
              <a:t>‹#›</a:t>
            </a:fld>
            <a:endParaRPr lang="id-ID"/>
          </a:p>
        </p:txBody>
      </p:sp>
    </p:spTree>
    <p:extLst>
      <p:ext uri="{BB962C8B-B14F-4D97-AF65-F5344CB8AC3E}">
        <p14:creationId xmlns:p14="http://schemas.microsoft.com/office/powerpoint/2010/main" val="2787562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C9D5F95-078B-413D-B485-860C7E526414}" type="datetimeFigureOut">
              <a:rPr lang="id-ID" smtClean="0"/>
              <a:t>05/03/2025</a:t>
            </a:fld>
            <a:endParaRPr lang="id-ID"/>
          </a:p>
        </p:txBody>
      </p:sp>
      <p:sp>
        <p:nvSpPr>
          <p:cNvPr id="6" name="Footer Placeholder 5"/>
          <p:cNvSpPr>
            <a:spLocks noGrp="1"/>
          </p:cNvSpPr>
          <p:nvPr>
            <p:ph type="ftr" sz="quarter" idx="11"/>
          </p:nvPr>
        </p:nvSpPr>
        <p:spPr/>
        <p:txBody>
          <a:bodyPr/>
          <a:lstStyle/>
          <a:p>
            <a:endParaRPr lang="id-ID"/>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09AEDEE3-B9B3-4942-BF97-FF47AC309B72}" type="slidenum">
              <a:rPr lang="id-ID" smtClean="0"/>
              <a:t>‹#›</a:t>
            </a:fld>
            <a:endParaRPr lang="id-ID"/>
          </a:p>
        </p:txBody>
      </p:sp>
    </p:spTree>
    <p:extLst>
      <p:ext uri="{BB962C8B-B14F-4D97-AF65-F5344CB8AC3E}">
        <p14:creationId xmlns:p14="http://schemas.microsoft.com/office/powerpoint/2010/main" val="3484164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C9D5F95-078B-413D-B485-860C7E526414}" type="datetimeFigureOut">
              <a:rPr lang="id-ID" smtClean="0"/>
              <a:t>05/03/2025</a:t>
            </a:fld>
            <a:endParaRPr lang="id-ID"/>
          </a:p>
        </p:txBody>
      </p:sp>
      <p:sp>
        <p:nvSpPr>
          <p:cNvPr id="6" name="Footer Placeholder 5"/>
          <p:cNvSpPr>
            <a:spLocks noGrp="1"/>
          </p:cNvSpPr>
          <p:nvPr>
            <p:ph type="ftr" sz="quarter" idx="11"/>
          </p:nvPr>
        </p:nvSpPr>
        <p:spPr/>
        <p:txBody>
          <a:bodyPr/>
          <a:lstStyle/>
          <a:p>
            <a:endParaRPr lang="id-ID"/>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9AEDEE3-B9B3-4942-BF97-FF47AC309B72}" type="slidenum">
              <a:rPr lang="id-ID" smtClean="0"/>
              <a:t>‹#›</a:t>
            </a:fld>
            <a:endParaRPr lang="id-ID"/>
          </a:p>
        </p:txBody>
      </p:sp>
    </p:spTree>
    <p:extLst>
      <p:ext uri="{BB962C8B-B14F-4D97-AF65-F5344CB8AC3E}">
        <p14:creationId xmlns:p14="http://schemas.microsoft.com/office/powerpoint/2010/main" val="3971622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FC9D5F95-078B-413D-B485-860C7E526414}" type="datetimeFigureOut">
              <a:rPr lang="id-ID" smtClean="0"/>
              <a:t>05/03/2025</a:t>
            </a:fld>
            <a:endParaRPr lang="id-ID"/>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id-ID"/>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09AEDEE3-B9B3-4942-BF97-FF47AC309B72}" type="slidenum">
              <a:rPr lang="id-ID" smtClean="0"/>
              <a:t>‹#›</a:t>
            </a:fld>
            <a:endParaRPr lang="id-ID"/>
          </a:p>
        </p:txBody>
      </p:sp>
    </p:spTree>
    <p:extLst>
      <p:ext uri="{BB962C8B-B14F-4D97-AF65-F5344CB8AC3E}">
        <p14:creationId xmlns:p14="http://schemas.microsoft.com/office/powerpoint/2010/main" val="1912842419"/>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 id="2147483758" r:id="rId15"/>
    <p:sldLayoutId id="21474837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en.wikipedia.org/wiki/Video_game_content_rating_system#Indonesia" TargetMode="External"/><Relationship Id="rId2" Type="http://schemas.openxmlformats.org/officeDocument/2006/relationships/hyperlink" Target="https://igrs.id/tentan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2" Type="http://schemas.openxmlformats.org/officeDocument/2006/relationships/hyperlink" Target="https://en.wikipedia.org/wiki/Video_game_content_rating_system#Indonesia"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esrb.org/ratings/ratings_guide.jsp#rating_categories" TargetMode="External"/><Relationship Id="rId2" Type="http://schemas.openxmlformats.org/officeDocument/2006/relationships/hyperlink" Target="https://en.wikipedia.org/wiki/Video_game_content_rating_system" TargetMode="External"/><Relationship Id="rId1" Type="http://schemas.openxmlformats.org/officeDocument/2006/relationships/slideLayout" Target="../slideLayouts/slideLayout2.xml"/><Relationship Id="rId4" Type="http://schemas.openxmlformats.org/officeDocument/2006/relationships/hyperlink" Target="https://igrs.id/"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s://www.gamesmen.com.au/media/wysiwyg/retro-video/australian-video-game-timeline.jp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image" Target="../media/image15.pn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02 Game: </a:t>
            </a:r>
            <a:r>
              <a:rPr lang="en-US" dirty="0" err="1"/>
              <a:t>sekilas</a:t>
            </a:r>
            <a:endParaRPr lang="id-ID" dirty="0"/>
          </a:p>
        </p:txBody>
      </p:sp>
      <p:sp>
        <p:nvSpPr>
          <p:cNvPr id="3" name="Subtitle 2"/>
          <p:cNvSpPr>
            <a:spLocks noGrp="1"/>
          </p:cNvSpPr>
          <p:nvPr>
            <p:ph type="subTitle" idx="1"/>
          </p:nvPr>
        </p:nvSpPr>
        <p:spPr/>
        <p:txBody>
          <a:bodyPr/>
          <a:lstStyle/>
          <a:p>
            <a:r>
              <a:rPr lang="en-US" dirty="0"/>
              <a:t>Proyek Game</a:t>
            </a:r>
            <a:endParaRPr lang="id-ID" dirty="0"/>
          </a:p>
        </p:txBody>
      </p:sp>
      <p:sp>
        <p:nvSpPr>
          <p:cNvPr id="4" name="TextBox 3"/>
          <p:cNvSpPr txBox="1"/>
          <p:nvPr/>
        </p:nvSpPr>
        <p:spPr>
          <a:xfrm>
            <a:off x="9107501" y="6550223"/>
            <a:ext cx="3084499" cy="307777"/>
          </a:xfrm>
          <a:prstGeom prst="rect">
            <a:avLst/>
          </a:prstGeom>
          <a:noFill/>
        </p:spPr>
        <p:txBody>
          <a:bodyPr wrap="none" rtlCol="0">
            <a:spAutoFit/>
          </a:bodyPr>
          <a:lstStyle/>
          <a:p>
            <a:pPr algn="r"/>
            <a:r>
              <a:rPr lang="id-ID" sz="1400" dirty="0">
                <a:solidFill>
                  <a:schemeClr val="tx2">
                    <a:lumMod val="50000"/>
                  </a:schemeClr>
                </a:solidFill>
              </a:rPr>
              <a:t>bayusetiaji@amikom.ac.id | 20</a:t>
            </a:r>
            <a:r>
              <a:rPr lang="en-US" sz="1400" dirty="0">
                <a:solidFill>
                  <a:schemeClr val="tx2">
                    <a:lumMod val="50000"/>
                  </a:schemeClr>
                </a:solidFill>
              </a:rPr>
              <a:t>25</a:t>
            </a:r>
            <a:endParaRPr lang="id-ID" sz="1400" dirty="0">
              <a:solidFill>
                <a:schemeClr val="tx2">
                  <a:lumMod val="50000"/>
                </a:schemeClr>
              </a:solidFill>
            </a:endParaRPr>
          </a:p>
        </p:txBody>
      </p:sp>
      <p:sp>
        <p:nvSpPr>
          <p:cNvPr id="5" name="Rectangle 4"/>
          <p:cNvSpPr/>
          <p:nvPr/>
        </p:nvSpPr>
        <p:spPr>
          <a:xfrm>
            <a:off x="0" y="0"/>
            <a:ext cx="1524000" cy="5355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solidFill>
                  <a:schemeClr val="bg1"/>
                </a:solidFill>
              </a:rPr>
              <a:t>S</a:t>
            </a:r>
            <a:r>
              <a:rPr lang="en-US" dirty="0">
                <a:solidFill>
                  <a:schemeClr val="bg1"/>
                </a:solidFill>
              </a:rPr>
              <a:t>T166</a:t>
            </a:r>
            <a:r>
              <a:rPr lang="id-ID" dirty="0">
                <a:solidFill>
                  <a:schemeClr val="bg1"/>
                </a:solidFill>
              </a:rPr>
              <a:t>-S1</a:t>
            </a:r>
            <a:r>
              <a:rPr lang="en-US" dirty="0">
                <a:solidFill>
                  <a:schemeClr val="bg1"/>
                </a:solidFill>
              </a:rPr>
              <a:t>IF</a:t>
            </a:r>
            <a:endParaRPr lang="id-ID" dirty="0">
              <a:solidFill>
                <a:schemeClr val="bg1"/>
              </a:solidFill>
            </a:endParaRPr>
          </a:p>
        </p:txBody>
      </p:sp>
    </p:spTree>
    <p:extLst>
      <p:ext uri="{BB962C8B-B14F-4D97-AF65-F5344CB8AC3E}">
        <p14:creationId xmlns:p14="http://schemas.microsoft.com/office/powerpoint/2010/main" val="26768545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2536825"/>
            <a:ext cx="10515600" cy="1325563"/>
          </a:xfrm>
        </p:spPr>
        <p:txBody>
          <a:bodyPr/>
          <a:lstStyle/>
          <a:p>
            <a:pPr algn="ctr"/>
            <a:r>
              <a:rPr lang="en-US"/>
              <a:t>Rating</a:t>
            </a:r>
            <a:endParaRPr lang="id-ID"/>
          </a:p>
        </p:txBody>
      </p:sp>
      <p:sp>
        <p:nvSpPr>
          <p:cNvPr id="4" name="TextBox 3"/>
          <p:cNvSpPr txBox="1"/>
          <p:nvPr/>
        </p:nvSpPr>
        <p:spPr>
          <a:xfrm>
            <a:off x="9107501" y="6550223"/>
            <a:ext cx="3084499" cy="307777"/>
          </a:xfrm>
          <a:prstGeom prst="rect">
            <a:avLst/>
          </a:prstGeom>
          <a:noFill/>
        </p:spPr>
        <p:txBody>
          <a:bodyPr wrap="none" rtlCol="0">
            <a:spAutoFit/>
          </a:bodyPr>
          <a:lstStyle/>
          <a:p>
            <a:pPr algn="r"/>
            <a:r>
              <a:rPr lang="id-ID" sz="1400">
                <a:solidFill>
                  <a:schemeClr val="tx2">
                    <a:lumMod val="50000"/>
                  </a:schemeClr>
                </a:solidFill>
              </a:rPr>
              <a:t>bayusetiaji@amikom.ac.id | 201</a:t>
            </a:r>
            <a:r>
              <a:rPr lang="en-US" sz="1400">
                <a:solidFill>
                  <a:schemeClr val="tx2">
                    <a:lumMod val="50000"/>
                  </a:schemeClr>
                </a:solidFill>
              </a:rPr>
              <a:t>9</a:t>
            </a:r>
            <a:endParaRPr lang="id-ID" sz="1400">
              <a:solidFill>
                <a:schemeClr val="tx2">
                  <a:lumMod val="50000"/>
                </a:schemeClr>
              </a:solidFill>
            </a:endParaRPr>
          </a:p>
        </p:txBody>
      </p:sp>
    </p:spTree>
    <p:extLst>
      <p:ext uri="{BB962C8B-B14F-4D97-AF65-F5344CB8AC3E}">
        <p14:creationId xmlns:p14="http://schemas.microsoft.com/office/powerpoint/2010/main" val="1472415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07501" y="6550223"/>
            <a:ext cx="3084499" cy="307777"/>
          </a:xfrm>
          <a:prstGeom prst="rect">
            <a:avLst/>
          </a:prstGeom>
          <a:noFill/>
        </p:spPr>
        <p:txBody>
          <a:bodyPr wrap="none" rtlCol="0">
            <a:spAutoFit/>
          </a:bodyPr>
          <a:lstStyle/>
          <a:p>
            <a:pPr algn="r"/>
            <a:r>
              <a:rPr lang="id-ID" sz="1400">
                <a:solidFill>
                  <a:schemeClr val="tx2">
                    <a:lumMod val="50000"/>
                  </a:schemeClr>
                </a:solidFill>
              </a:rPr>
              <a:t>bayusetiaji@amikom.ac.id | 201</a:t>
            </a:r>
            <a:r>
              <a:rPr lang="en-US" sz="1400">
                <a:solidFill>
                  <a:schemeClr val="tx2">
                    <a:lumMod val="50000"/>
                  </a:schemeClr>
                </a:solidFill>
              </a:rPr>
              <a:t>9</a:t>
            </a:r>
            <a:endParaRPr lang="id-ID" sz="1400">
              <a:solidFill>
                <a:schemeClr val="tx2">
                  <a:lumMod val="50000"/>
                </a:schemeClr>
              </a:solidFill>
            </a:endParaRPr>
          </a:p>
        </p:txBody>
      </p:sp>
      <p:sp>
        <p:nvSpPr>
          <p:cNvPr id="6" name="Rectangle 5"/>
          <p:cNvSpPr/>
          <p:nvPr/>
        </p:nvSpPr>
        <p:spPr>
          <a:xfrm>
            <a:off x="3124199" y="2889935"/>
            <a:ext cx="7345017" cy="1631216"/>
          </a:xfrm>
          <a:prstGeom prst="rect">
            <a:avLst/>
          </a:prstGeom>
        </p:spPr>
        <p:txBody>
          <a:bodyPr wrap="square">
            <a:spAutoFit/>
          </a:bodyPr>
          <a:lstStyle/>
          <a:p>
            <a:r>
              <a:rPr lang="en-US" sz="2000" i="1" dirty="0"/>
              <a:t>A </a:t>
            </a:r>
            <a:r>
              <a:rPr lang="en-US" sz="2000" i="1" dirty="0">
                <a:solidFill>
                  <a:schemeClr val="accent2"/>
                </a:solidFill>
              </a:rPr>
              <a:t>video game content rating system </a:t>
            </a:r>
            <a:r>
              <a:rPr lang="en-US" sz="2000" i="1" dirty="0"/>
              <a:t>is a system used for the </a:t>
            </a:r>
            <a:r>
              <a:rPr lang="en-US" sz="2000" i="1" dirty="0">
                <a:solidFill>
                  <a:schemeClr val="accent2"/>
                </a:solidFill>
              </a:rPr>
              <a:t>classification</a:t>
            </a:r>
            <a:r>
              <a:rPr lang="en-US" sz="2000" i="1" dirty="0"/>
              <a:t> of video games into </a:t>
            </a:r>
            <a:r>
              <a:rPr lang="en-US" sz="2000" i="1" dirty="0">
                <a:solidFill>
                  <a:schemeClr val="accent2"/>
                </a:solidFill>
              </a:rPr>
              <a:t>suitability</a:t>
            </a:r>
            <a:r>
              <a:rPr lang="en-US" sz="2000" i="1" dirty="0"/>
              <a:t>-related groups</a:t>
            </a:r>
          </a:p>
          <a:p>
            <a:endParaRPr lang="en-US" sz="2000" dirty="0"/>
          </a:p>
          <a:p>
            <a:r>
              <a:rPr lang="en-US" sz="2000" dirty="0"/>
              <a:t>-Wikipedia</a:t>
            </a:r>
            <a:endParaRPr lang="id-ID" sz="2000" dirty="0"/>
          </a:p>
        </p:txBody>
      </p:sp>
    </p:spTree>
    <p:extLst>
      <p:ext uri="{BB962C8B-B14F-4D97-AF65-F5344CB8AC3E}">
        <p14:creationId xmlns:p14="http://schemas.microsoft.com/office/powerpoint/2010/main" val="2395852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07501" y="6550223"/>
            <a:ext cx="3084499" cy="307777"/>
          </a:xfrm>
          <a:prstGeom prst="rect">
            <a:avLst/>
          </a:prstGeom>
          <a:noFill/>
        </p:spPr>
        <p:txBody>
          <a:bodyPr wrap="none" rtlCol="0">
            <a:spAutoFit/>
          </a:bodyPr>
          <a:lstStyle/>
          <a:p>
            <a:pPr algn="r"/>
            <a:r>
              <a:rPr lang="id-ID" sz="1400">
                <a:solidFill>
                  <a:schemeClr val="tx2">
                    <a:lumMod val="50000"/>
                  </a:schemeClr>
                </a:solidFill>
              </a:rPr>
              <a:t>bayusetiaji@amikom.ac.id | 201</a:t>
            </a:r>
            <a:r>
              <a:rPr lang="en-US" sz="1400">
                <a:solidFill>
                  <a:schemeClr val="tx2">
                    <a:lumMod val="50000"/>
                  </a:schemeClr>
                </a:solidFill>
              </a:rPr>
              <a:t>9</a:t>
            </a:r>
            <a:endParaRPr lang="id-ID" sz="1400">
              <a:solidFill>
                <a:schemeClr val="tx2">
                  <a:lumMod val="50000"/>
                </a:schemeClr>
              </a:solidFill>
            </a:endParaRPr>
          </a:p>
        </p:txBody>
      </p:sp>
      <p:sp>
        <p:nvSpPr>
          <p:cNvPr id="6" name="Rectangle 5"/>
          <p:cNvSpPr/>
          <p:nvPr/>
        </p:nvSpPr>
        <p:spPr>
          <a:xfrm>
            <a:off x="2014331" y="5917257"/>
            <a:ext cx="8136834" cy="461665"/>
          </a:xfrm>
          <a:prstGeom prst="rect">
            <a:avLst/>
          </a:prstGeom>
        </p:spPr>
        <p:txBody>
          <a:bodyPr wrap="square">
            <a:spAutoFit/>
          </a:bodyPr>
          <a:lstStyle/>
          <a:p>
            <a:r>
              <a:rPr lang="en-US" sz="1200">
                <a:solidFill>
                  <a:schemeClr val="tx2">
                    <a:lumMod val="50000"/>
                  </a:schemeClr>
                </a:solidFill>
              </a:rPr>
              <a:t>By Selecting and filling of the countries: Holek (talk · contribs) - based on Image:BlankMap-World6.svg, CC BY-SA 2.5 pl, https://commons.wikimedia.org/w/index.php?curid=2108433</a:t>
            </a:r>
            <a:endParaRPr lang="id-ID" sz="1200">
              <a:solidFill>
                <a:schemeClr val="tx2">
                  <a:lumMod val="50000"/>
                </a:schemeClr>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4331" y="638175"/>
            <a:ext cx="10058400" cy="5107781"/>
          </a:xfrm>
          <a:prstGeom prst="rect">
            <a:avLst/>
          </a:prstGeom>
        </p:spPr>
      </p:pic>
    </p:spTree>
    <p:extLst>
      <p:ext uri="{BB962C8B-B14F-4D97-AF65-F5344CB8AC3E}">
        <p14:creationId xmlns:p14="http://schemas.microsoft.com/office/powerpoint/2010/main" val="181896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07501" y="6550223"/>
            <a:ext cx="3084499" cy="307777"/>
          </a:xfrm>
          <a:prstGeom prst="rect">
            <a:avLst/>
          </a:prstGeom>
          <a:noFill/>
        </p:spPr>
        <p:txBody>
          <a:bodyPr wrap="none" rtlCol="0">
            <a:spAutoFit/>
          </a:bodyPr>
          <a:lstStyle/>
          <a:p>
            <a:pPr algn="r"/>
            <a:r>
              <a:rPr lang="id-ID" sz="1400">
                <a:solidFill>
                  <a:schemeClr val="tx2">
                    <a:lumMod val="50000"/>
                  </a:schemeClr>
                </a:solidFill>
              </a:rPr>
              <a:t>bayusetiaji@amikom.ac.id | 201</a:t>
            </a:r>
            <a:r>
              <a:rPr lang="en-US" sz="1400">
                <a:solidFill>
                  <a:schemeClr val="tx2">
                    <a:lumMod val="50000"/>
                  </a:schemeClr>
                </a:solidFill>
              </a:rPr>
              <a:t>9</a:t>
            </a:r>
            <a:endParaRPr lang="id-ID" sz="1400">
              <a:solidFill>
                <a:schemeClr val="tx2">
                  <a:lumMod val="50000"/>
                </a:schemeClr>
              </a:solidFill>
            </a:endParaRPr>
          </a:p>
        </p:txBody>
      </p:sp>
      <p:sp>
        <p:nvSpPr>
          <p:cNvPr id="5" name="Rectangle 4"/>
          <p:cNvSpPr/>
          <p:nvPr/>
        </p:nvSpPr>
        <p:spPr>
          <a:xfrm>
            <a:off x="3124200" y="3236651"/>
            <a:ext cx="6096000" cy="584775"/>
          </a:xfrm>
          <a:prstGeom prst="rect">
            <a:avLst/>
          </a:prstGeom>
        </p:spPr>
        <p:txBody>
          <a:bodyPr>
            <a:spAutoFit/>
          </a:bodyPr>
          <a:lstStyle/>
          <a:p>
            <a:pPr algn="ctr"/>
            <a:r>
              <a:rPr lang="en-US" sz="3200"/>
              <a:t>Indonesia?</a:t>
            </a:r>
          </a:p>
        </p:txBody>
      </p:sp>
    </p:spTree>
    <p:extLst>
      <p:ext uri="{BB962C8B-B14F-4D97-AF65-F5344CB8AC3E}">
        <p14:creationId xmlns:p14="http://schemas.microsoft.com/office/powerpoint/2010/main" val="9285883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07501" y="6550223"/>
            <a:ext cx="3084499" cy="307777"/>
          </a:xfrm>
          <a:prstGeom prst="rect">
            <a:avLst/>
          </a:prstGeom>
          <a:noFill/>
        </p:spPr>
        <p:txBody>
          <a:bodyPr wrap="none" rtlCol="0">
            <a:spAutoFit/>
          </a:bodyPr>
          <a:lstStyle/>
          <a:p>
            <a:pPr algn="r"/>
            <a:r>
              <a:rPr lang="id-ID" sz="1400">
                <a:solidFill>
                  <a:schemeClr val="tx2">
                    <a:lumMod val="50000"/>
                  </a:schemeClr>
                </a:solidFill>
              </a:rPr>
              <a:t>bayusetiaji@amikom.ac.id | 201</a:t>
            </a:r>
            <a:r>
              <a:rPr lang="en-US" sz="1400">
                <a:solidFill>
                  <a:schemeClr val="tx2">
                    <a:lumMod val="50000"/>
                  </a:schemeClr>
                </a:solidFill>
              </a:rPr>
              <a:t>9</a:t>
            </a:r>
            <a:endParaRPr lang="id-ID" sz="1400">
              <a:solidFill>
                <a:schemeClr val="tx2">
                  <a:lumMod val="50000"/>
                </a:schemeClr>
              </a:solidFill>
            </a:endParaRPr>
          </a:p>
        </p:txBody>
      </p:sp>
      <p:sp>
        <p:nvSpPr>
          <p:cNvPr id="6" name="Rectangle 5"/>
          <p:cNvSpPr/>
          <p:nvPr/>
        </p:nvSpPr>
        <p:spPr>
          <a:xfrm>
            <a:off x="2014330" y="2542498"/>
            <a:ext cx="9422296" cy="3693319"/>
          </a:xfrm>
          <a:prstGeom prst="rect">
            <a:avLst/>
          </a:prstGeom>
        </p:spPr>
        <p:txBody>
          <a:bodyPr wrap="square">
            <a:spAutoFit/>
          </a:bodyPr>
          <a:lstStyle/>
          <a:p>
            <a:pPr algn="just"/>
            <a:r>
              <a:rPr lang="en-US" b="1" dirty="0"/>
              <a:t>IGRS</a:t>
            </a:r>
            <a:r>
              <a:rPr lang="en-US" dirty="0"/>
              <a:t> </a:t>
            </a:r>
            <a:r>
              <a:rPr lang="en-US" b="1" dirty="0"/>
              <a:t>(Indonesian Game Rating System</a:t>
            </a:r>
            <a:r>
              <a:rPr lang="en-US" dirty="0"/>
              <a:t>) atau </a:t>
            </a:r>
            <a:r>
              <a:rPr lang="en-US" dirty="0" err="1"/>
              <a:t>Klasifikasi</a:t>
            </a:r>
            <a:r>
              <a:rPr lang="en-US" dirty="0"/>
              <a:t> </a:t>
            </a:r>
            <a:r>
              <a:rPr lang="en-US" dirty="0" err="1"/>
              <a:t>Permainan</a:t>
            </a:r>
            <a:r>
              <a:rPr lang="en-US" dirty="0"/>
              <a:t> Interaktif Elektronik. IGRS </a:t>
            </a:r>
            <a:r>
              <a:rPr lang="en-US" dirty="0" err="1"/>
              <a:t>merupakan</a:t>
            </a:r>
            <a:r>
              <a:rPr lang="en-US" dirty="0"/>
              <a:t> </a:t>
            </a:r>
            <a:r>
              <a:rPr lang="en-US" dirty="0" err="1"/>
              <a:t>implemetasi</a:t>
            </a:r>
            <a:r>
              <a:rPr lang="en-US" dirty="0"/>
              <a:t> </a:t>
            </a:r>
            <a:r>
              <a:rPr lang="en-US" dirty="0" err="1"/>
              <a:t>peraturan</a:t>
            </a:r>
            <a:r>
              <a:rPr lang="en-US" dirty="0"/>
              <a:t> </a:t>
            </a:r>
            <a:r>
              <a:rPr lang="en-US" dirty="0">
                <a:solidFill>
                  <a:schemeClr val="accent2"/>
                </a:solidFill>
              </a:rPr>
              <a:t>Menteri </a:t>
            </a:r>
            <a:r>
              <a:rPr lang="en-US" dirty="0" err="1">
                <a:solidFill>
                  <a:schemeClr val="accent2"/>
                </a:solidFill>
              </a:rPr>
              <a:t>Komunikasi</a:t>
            </a:r>
            <a:r>
              <a:rPr lang="en-US" dirty="0">
                <a:solidFill>
                  <a:schemeClr val="accent2"/>
                </a:solidFill>
              </a:rPr>
              <a:t> dan Informatika </a:t>
            </a:r>
            <a:r>
              <a:rPr lang="en-US" dirty="0"/>
              <a:t>Republik Indonesia </a:t>
            </a:r>
            <a:r>
              <a:rPr lang="en-US" dirty="0">
                <a:solidFill>
                  <a:schemeClr val="accent2"/>
                </a:solidFill>
              </a:rPr>
              <a:t>nomor 11 tahun 2016 </a:t>
            </a:r>
            <a:r>
              <a:rPr lang="en-US" dirty="0" err="1"/>
              <a:t>tentang</a:t>
            </a:r>
            <a:r>
              <a:rPr lang="en-US" dirty="0"/>
              <a:t> </a:t>
            </a:r>
            <a:r>
              <a:rPr lang="en-US" dirty="0" err="1"/>
              <a:t>Klasifikasi</a:t>
            </a:r>
            <a:r>
              <a:rPr lang="en-US" dirty="0"/>
              <a:t> </a:t>
            </a:r>
            <a:r>
              <a:rPr lang="en-US" dirty="0" err="1"/>
              <a:t>Permainan</a:t>
            </a:r>
            <a:r>
              <a:rPr lang="en-US" dirty="0"/>
              <a:t> Interaktif Elektronik. </a:t>
            </a:r>
          </a:p>
          <a:p>
            <a:pPr algn="just"/>
            <a:endParaRPr lang="en-US" dirty="0"/>
          </a:p>
          <a:p>
            <a:pPr algn="just"/>
            <a:r>
              <a:rPr lang="en-US" sz="1400" dirty="0">
                <a:hlinkClick r:id="rId2"/>
              </a:rPr>
              <a:t>https://igrs.id/tentang</a:t>
            </a:r>
            <a:endParaRPr lang="en-US" sz="1400" dirty="0"/>
          </a:p>
          <a:p>
            <a:pPr algn="just"/>
            <a:endParaRPr lang="en-US" dirty="0"/>
          </a:p>
          <a:p>
            <a:pPr algn="just"/>
            <a:r>
              <a:rPr lang="en-US" b="1" dirty="0"/>
              <a:t>Indonesian Game Rating System (IGRS)</a:t>
            </a:r>
            <a:r>
              <a:rPr lang="en-US" dirty="0"/>
              <a:t> </a:t>
            </a:r>
            <a:r>
              <a:rPr lang="en-US" i="1" dirty="0"/>
              <a:t>is an official video game content rating system founded and set by the Indonesian Ministry of Communication and Informatics in 2016. IGRS rates games that are developed and/or published in Indonesia.</a:t>
            </a:r>
          </a:p>
          <a:p>
            <a:pPr algn="just"/>
            <a:endParaRPr lang="en-US" dirty="0"/>
          </a:p>
          <a:p>
            <a:pPr algn="just"/>
            <a:r>
              <a:rPr lang="id-ID" sz="1400" dirty="0">
                <a:hlinkClick r:id="rId3"/>
              </a:rPr>
              <a:t>https://en.wikipedia.org/wiki/Video_game_content_rating_system#Indonesia</a:t>
            </a:r>
            <a:endParaRPr lang="en-US" sz="1400" dirty="0"/>
          </a:p>
        </p:txBody>
      </p:sp>
      <p:sp>
        <p:nvSpPr>
          <p:cNvPr id="7" name="Rectangle 6"/>
          <p:cNvSpPr/>
          <p:nvPr/>
        </p:nvSpPr>
        <p:spPr>
          <a:xfrm>
            <a:off x="3677478" y="1458652"/>
            <a:ext cx="6096000" cy="769441"/>
          </a:xfrm>
          <a:prstGeom prst="rect">
            <a:avLst/>
          </a:prstGeom>
        </p:spPr>
        <p:txBody>
          <a:bodyPr>
            <a:spAutoFit/>
          </a:bodyPr>
          <a:lstStyle/>
          <a:p>
            <a:pPr algn="ctr"/>
            <a:r>
              <a:rPr lang="en-US" sz="4400"/>
              <a:t>IGRS</a:t>
            </a:r>
          </a:p>
        </p:txBody>
      </p:sp>
    </p:spTree>
    <p:extLst>
      <p:ext uri="{BB962C8B-B14F-4D97-AF65-F5344CB8AC3E}">
        <p14:creationId xmlns:p14="http://schemas.microsoft.com/office/powerpoint/2010/main" val="30406142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IGRS Classifications (age)</a:t>
            </a:r>
            <a:endParaRPr lang="id-ID"/>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92925" y="1666460"/>
            <a:ext cx="1066802" cy="1524003"/>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2925" y="5042461"/>
            <a:ext cx="1066802" cy="1524003"/>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48768" y="1666459"/>
            <a:ext cx="1066802" cy="1524003"/>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48768" y="3354459"/>
            <a:ext cx="1066802" cy="1524003"/>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92925" y="3354459"/>
            <a:ext cx="1066802" cy="1524003"/>
          </a:xfrm>
          <a:prstGeom prst="rect">
            <a:avLst/>
          </a:prstGeom>
        </p:spPr>
      </p:pic>
      <p:sp>
        <p:nvSpPr>
          <p:cNvPr id="13" name="TextBox 12"/>
          <p:cNvSpPr txBox="1"/>
          <p:nvPr/>
        </p:nvSpPr>
        <p:spPr>
          <a:xfrm>
            <a:off x="3659726" y="1607331"/>
            <a:ext cx="2802370" cy="923330"/>
          </a:xfrm>
          <a:prstGeom prst="rect">
            <a:avLst/>
          </a:prstGeom>
          <a:noFill/>
        </p:spPr>
        <p:txBody>
          <a:bodyPr wrap="none" rtlCol="0">
            <a:spAutoFit/>
          </a:bodyPr>
          <a:lstStyle/>
          <a:p>
            <a:r>
              <a:rPr lang="en-US"/>
              <a:t>age 3 or over,</a:t>
            </a:r>
          </a:p>
          <a:p>
            <a:r>
              <a:rPr lang="id-ID"/>
              <a:t>usia 3 tahun atau lebih,</a:t>
            </a:r>
          </a:p>
          <a:p>
            <a:endParaRPr lang="id-ID"/>
          </a:p>
        </p:txBody>
      </p:sp>
      <p:sp>
        <p:nvSpPr>
          <p:cNvPr id="14" name="TextBox 13"/>
          <p:cNvSpPr txBox="1"/>
          <p:nvPr/>
        </p:nvSpPr>
        <p:spPr>
          <a:xfrm>
            <a:off x="3659726" y="3354459"/>
            <a:ext cx="2802370" cy="923330"/>
          </a:xfrm>
          <a:prstGeom prst="rect">
            <a:avLst/>
          </a:prstGeom>
          <a:noFill/>
        </p:spPr>
        <p:txBody>
          <a:bodyPr wrap="none" rtlCol="0">
            <a:spAutoFit/>
          </a:bodyPr>
          <a:lstStyle/>
          <a:p>
            <a:r>
              <a:rPr lang="en-US"/>
              <a:t>age 7 or over,</a:t>
            </a:r>
          </a:p>
          <a:p>
            <a:r>
              <a:rPr lang="id-ID"/>
              <a:t>usia </a:t>
            </a:r>
            <a:r>
              <a:rPr lang="en-US"/>
              <a:t>7</a:t>
            </a:r>
            <a:r>
              <a:rPr lang="id-ID"/>
              <a:t> tahun atau lebih,</a:t>
            </a:r>
          </a:p>
          <a:p>
            <a:endParaRPr lang="id-ID"/>
          </a:p>
        </p:txBody>
      </p:sp>
      <p:sp>
        <p:nvSpPr>
          <p:cNvPr id="15" name="TextBox 14"/>
          <p:cNvSpPr txBox="1"/>
          <p:nvPr/>
        </p:nvSpPr>
        <p:spPr>
          <a:xfrm>
            <a:off x="3659726" y="5036843"/>
            <a:ext cx="2930610" cy="923330"/>
          </a:xfrm>
          <a:prstGeom prst="rect">
            <a:avLst/>
          </a:prstGeom>
          <a:noFill/>
        </p:spPr>
        <p:txBody>
          <a:bodyPr wrap="none" rtlCol="0">
            <a:spAutoFit/>
          </a:bodyPr>
          <a:lstStyle/>
          <a:p>
            <a:r>
              <a:rPr lang="en-US"/>
              <a:t>age 13 or over,</a:t>
            </a:r>
          </a:p>
          <a:p>
            <a:r>
              <a:rPr lang="id-ID"/>
              <a:t>usia </a:t>
            </a:r>
            <a:r>
              <a:rPr lang="en-US"/>
              <a:t>1</a:t>
            </a:r>
            <a:r>
              <a:rPr lang="id-ID"/>
              <a:t>3 tahun atau lebih,</a:t>
            </a:r>
          </a:p>
          <a:p>
            <a:endParaRPr lang="id-ID"/>
          </a:p>
        </p:txBody>
      </p:sp>
      <p:sp>
        <p:nvSpPr>
          <p:cNvPr id="16" name="TextBox 15"/>
          <p:cNvSpPr txBox="1"/>
          <p:nvPr/>
        </p:nvSpPr>
        <p:spPr>
          <a:xfrm>
            <a:off x="8115570" y="1666459"/>
            <a:ext cx="2930610" cy="923330"/>
          </a:xfrm>
          <a:prstGeom prst="rect">
            <a:avLst/>
          </a:prstGeom>
          <a:noFill/>
        </p:spPr>
        <p:txBody>
          <a:bodyPr wrap="none" rtlCol="0">
            <a:spAutoFit/>
          </a:bodyPr>
          <a:lstStyle/>
          <a:p>
            <a:r>
              <a:rPr lang="en-US"/>
              <a:t>age 18 or over,</a:t>
            </a:r>
          </a:p>
          <a:p>
            <a:r>
              <a:rPr lang="id-ID"/>
              <a:t>usia </a:t>
            </a:r>
            <a:r>
              <a:rPr lang="en-US"/>
              <a:t>18</a:t>
            </a:r>
            <a:r>
              <a:rPr lang="id-ID"/>
              <a:t> tahun atau lebih,</a:t>
            </a:r>
          </a:p>
          <a:p>
            <a:endParaRPr lang="id-ID"/>
          </a:p>
        </p:txBody>
      </p:sp>
      <p:sp>
        <p:nvSpPr>
          <p:cNvPr id="17" name="TextBox 16"/>
          <p:cNvSpPr txBox="1"/>
          <p:nvPr/>
        </p:nvSpPr>
        <p:spPr>
          <a:xfrm>
            <a:off x="8115570" y="3362096"/>
            <a:ext cx="1829347" cy="923330"/>
          </a:xfrm>
          <a:prstGeom prst="rect">
            <a:avLst/>
          </a:prstGeom>
          <a:noFill/>
        </p:spPr>
        <p:txBody>
          <a:bodyPr wrap="none" rtlCol="0">
            <a:spAutoFit/>
          </a:bodyPr>
          <a:lstStyle/>
          <a:p>
            <a:r>
              <a:rPr lang="en-US"/>
              <a:t>for all ages.</a:t>
            </a:r>
          </a:p>
          <a:p>
            <a:r>
              <a:rPr lang="en-US"/>
              <a:t>“Semua Usia”</a:t>
            </a:r>
            <a:r>
              <a:rPr lang="id-ID"/>
              <a:t>,</a:t>
            </a:r>
            <a:r>
              <a:rPr lang="en-US"/>
              <a:t> </a:t>
            </a:r>
            <a:endParaRPr lang="id-ID"/>
          </a:p>
          <a:p>
            <a:endParaRPr lang="id-ID"/>
          </a:p>
        </p:txBody>
      </p:sp>
      <p:sp>
        <p:nvSpPr>
          <p:cNvPr id="18" name="TextBox 17"/>
          <p:cNvSpPr txBox="1"/>
          <p:nvPr/>
        </p:nvSpPr>
        <p:spPr>
          <a:xfrm>
            <a:off x="9107501" y="6550223"/>
            <a:ext cx="3084499" cy="307777"/>
          </a:xfrm>
          <a:prstGeom prst="rect">
            <a:avLst/>
          </a:prstGeom>
          <a:noFill/>
        </p:spPr>
        <p:txBody>
          <a:bodyPr wrap="none" rtlCol="0">
            <a:spAutoFit/>
          </a:bodyPr>
          <a:lstStyle/>
          <a:p>
            <a:pPr algn="r"/>
            <a:r>
              <a:rPr lang="id-ID" sz="1400">
                <a:solidFill>
                  <a:schemeClr val="tx2">
                    <a:lumMod val="50000"/>
                  </a:schemeClr>
                </a:solidFill>
              </a:rPr>
              <a:t>bayusetiaji@amikom.ac.id | 201</a:t>
            </a:r>
            <a:r>
              <a:rPr lang="en-US" sz="1400">
                <a:solidFill>
                  <a:schemeClr val="tx2">
                    <a:lumMod val="50000"/>
                  </a:schemeClr>
                </a:solidFill>
              </a:rPr>
              <a:t>9</a:t>
            </a:r>
            <a:endParaRPr lang="id-ID" sz="1400">
              <a:solidFill>
                <a:schemeClr val="tx2">
                  <a:lumMod val="50000"/>
                </a:schemeClr>
              </a:solidFill>
            </a:endParaRPr>
          </a:p>
        </p:txBody>
      </p:sp>
    </p:spTree>
    <p:extLst>
      <p:ext uri="{BB962C8B-B14F-4D97-AF65-F5344CB8AC3E}">
        <p14:creationId xmlns:p14="http://schemas.microsoft.com/office/powerpoint/2010/main" val="8705664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IGRS Classifications (content)</a:t>
            </a:r>
            <a:endParaRPr lang="id-ID"/>
          </a:p>
        </p:txBody>
      </p:sp>
      <p:sp>
        <p:nvSpPr>
          <p:cNvPr id="3" name="Content Placeholder 2"/>
          <p:cNvSpPr>
            <a:spLocks noGrp="1"/>
          </p:cNvSpPr>
          <p:nvPr>
            <p:ph idx="1"/>
          </p:nvPr>
        </p:nvSpPr>
        <p:spPr>
          <a:xfrm>
            <a:off x="2589212" y="1905000"/>
            <a:ext cx="8915400" cy="3952460"/>
          </a:xfrm>
        </p:spPr>
        <p:txBody>
          <a:bodyPr>
            <a:normAutofit/>
          </a:bodyPr>
          <a:lstStyle/>
          <a:p>
            <a:r>
              <a:rPr lang="en-US" b="1"/>
              <a:t>3+</a:t>
            </a:r>
            <a:r>
              <a:rPr lang="en-US"/>
              <a:t> No restricted content is shown including adult content, use of drugs, gambling simulation, and online interactions.</a:t>
            </a:r>
          </a:p>
          <a:p>
            <a:r>
              <a:rPr lang="en-US" b="1"/>
              <a:t>7+</a:t>
            </a:r>
            <a:r>
              <a:rPr lang="en-US"/>
              <a:t>  No restricted content is shown including adult content, use of drugs, gambling simulation, and online interactions.</a:t>
            </a:r>
          </a:p>
          <a:p>
            <a:r>
              <a:rPr lang="en-US" b="1"/>
              <a:t>13+</a:t>
            </a:r>
            <a:r>
              <a:rPr lang="en-US"/>
              <a:t> Restricted contents are partially shown, including light use of drugs and alcohol by figures/background characters, cartoon violence, mild language, gambling simulation, horror theme, and online interactions.</a:t>
            </a:r>
          </a:p>
          <a:p>
            <a:r>
              <a:rPr lang="en-US" b="1"/>
              <a:t>18+</a:t>
            </a:r>
            <a:r>
              <a:rPr lang="en-US"/>
              <a:t> Restricted contents are mostly shown, if not all, including use of drugs and alcohol by main characters, realistic violence (blood, gore, mutilation, etc.), crude humor, gambling simulation, horror theme, and online interactions.</a:t>
            </a:r>
          </a:p>
          <a:p>
            <a:r>
              <a:rPr lang="en-US" b="1"/>
              <a:t>SU</a:t>
            </a:r>
            <a:r>
              <a:rPr lang="en-US"/>
              <a:t> Playable for all ages.</a:t>
            </a:r>
            <a:endParaRPr lang="id-ID"/>
          </a:p>
        </p:txBody>
      </p:sp>
      <p:sp>
        <p:nvSpPr>
          <p:cNvPr id="4" name="Rectangle 3"/>
          <p:cNvSpPr/>
          <p:nvPr/>
        </p:nvSpPr>
        <p:spPr>
          <a:xfrm>
            <a:off x="2589212" y="5883963"/>
            <a:ext cx="7999275" cy="307777"/>
          </a:xfrm>
          <a:prstGeom prst="rect">
            <a:avLst/>
          </a:prstGeom>
        </p:spPr>
        <p:txBody>
          <a:bodyPr wrap="square">
            <a:spAutoFit/>
          </a:bodyPr>
          <a:lstStyle/>
          <a:p>
            <a:pPr algn="just"/>
            <a:r>
              <a:rPr lang="id-ID" sz="1400">
                <a:hlinkClick r:id="rId2"/>
              </a:rPr>
              <a:t>https://en.wikipedia.org/wiki/Video_game_content_rating_system#Indonesia</a:t>
            </a:r>
            <a:endParaRPr lang="en-US" sz="1400"/>
          </a:p>
        </p:txBody>
      </p:sp>
      <p:sp>
        <p:nvSpPr>
          <p:cNvPr id="5" name="TextBox 4"/>
          <p:cNvSpPr txBox="1"/>
          <p:nvPr/>
        </p:nvSpPr>
        <p:spPr>
          <a:xfrm>
            <a:off x="9107501" y="6550223"/>
            <a:ext cx="3084499" cy="307777"/>
          </a:xfrm>
          <a:prstGeom prst="rect">
            <a:avLst/>
          </a:prstGeom>
          <a:noFill/>
        </p:spPr>
        <p:txBody>
          <a:bodyPr wrap="none" rtlCol="0">
            <a:spAutoFit/>
          </a:bodyPr>
          <a:lstStyle/>
          <a:p>
            <a:pPr algn="r"/>
            <a:r>
              <a:rPr lang="id-ID" sz="1400">
                <a:solidFill>
                  <a:schemeClr val="tx2">
                    <a:lumMod val="50000"/>
                  </a:schemeClr>
                </a:solidFill>
              </a:rPr>
              <a:t>bayusetiaji@amikom.ac.id | 201</a:t>
            </a:r>
            <a:r>
              <a:rPr lang="en-US" sz="1400">
                <a:solidFill>
                  <a:schemeClr val="tx2">
                    <a:lumMod val="50000"/>
                  </a:schemeClr>
                </a:solidFill>
              </a:rPr>
              <a:t>9</a:t>
            </a:r>
            <a:endParaRPr lang="id-ID" sz="1400">
              <a:solidFill>
                <a:schemeClr val="tx2">
                  <a:lumMod val="50000"/>
                </a:schemeClr>
              </a:solidFill>
            </a:endParaRPr>
          </a:p>
        </p:txBody>
      </p:sp>
    </p:spTree>
    <p:extLst>
      <p:ext uri="{BB962C8B-B14F-4D97-AF65-F5344CB8AC3E}">
        <p14:creationId xmlns:p14="http://schemas.microsoft.com/office/powerpoint/2010/main" val="506187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References</a:t>
            </a:r>
            <a:endParaRPr lang="id-ID"/>
          </a:p>
        </p:txBody>
      </p:sp>
      <p:sp>
        <p:nvSpPr>
          <p:cNvPr id="7" name="Content Placeholder 2"/>
          <p:cNvSpPr>
            <a:spLocks noGrp="1"/>
          </p:cNvSpPr>
          <p:nvPr>
            <p:ph idx="1"/>
          </p:nvPr>
        </p:nvSpPr>
        <p:spPr/>
        <p:txBody>
          <a:bodyPr/>
          <a:lstStyle/>
          <a:p>
            <a:pPr>
              <a:buAutoNum type="arabicPeriod"/>
            </a:pPr>
            <a:r>
              <a:rPr lang="id-ID">
                <a:hlinkClick r:id="rId2"/>
              </a:rPr>
              <a:t>https://en.wikipedia.org/wiki/Video_game_content_rating_system</a:t>
            </a:r>
            <a:endParaRPr lang="en-US"/>
          </a:p>
          <a:p>
            <a:pPr>
              <a:buAutoNum type="arabicPeriod"/>
            </a:pPr>
            <a:r>
              <a:rPr lang="id-ID">
                <a:hlinkClick r:id="rId3"/>
              </a:rPr>
              <a:t>http://www.esrb.org/ratings/ratings_guide.jsp#rating_categories</a:t>
            </a:r>
            <a:r>
              <a:rPr lang="en-US"/>
              <a:t> </a:t>
            </a:r>
          </a:p>
          <a:p>
            <a:pPr>
              <a:buAutoNum type="arabicPeriod"/>
            </a:pPr>
            <a:r>
              <a:rPr lang="en-US">
                <a:hlinkClick r:id="rId4"/>
              </a:rPr>
              <a:t>https://igrs.id</a:t>
            </a:r>
            <a:r>
              <a:rPr lang="en-US"/>
              <a:t> </a:t>
            </a:r>
            <a:endParaRPr lang="id-ID"/>
          </a:p>
        </p:txBody>
      </p:sp>
      <p:sp>
        <p:nvSpPr>
          <p:cNvPr id="4" name="TextBox 3"/>
          <p:cNvSpPr txBox="1"/>
          <p:nvPr/>
        </p:nvSpPr>
        <p:spPr>
          <a:xfrm>
            <a:off x="9107501" y="6550223"/>
            <a:ext cx="3084499" cy="307777"/>
          </a:xfrm>
          <a:prstGeom prst="rect">
            <a:avLst/>
          </a:prstGeom>
          <a:noFill/>
        </p:spPr>
        <p:txBody>
          <a:bodyPr wrap="none" rtlCol="0">
            <a:spAutoFit/>
          </a:bodyPr>
          <a:lstStyle/>
          <a:p>
            <a:pPr algn="r"/>
            <a:r>
              <a:rPr lang="id-ID" sz="1400">
                <a:solidFill>
                  <a:schemeClr val="tx2">
                    <a:lumMod val="50000"/>
                  </a:schemeClr>
                </a:solidFill>
              </a:rPr>
              <a:t>bayusetiaji@amikom.ac.id | 201</a:t>
            </a:r>
            <a:r>
              <a:rPr lang="en-US" sz="1400">
                <a:solidFill>
                  <a:schemeClr val="tx2">
                    <a:lumMod val="50000"/>
                  </a:schemeClr>
                </a:solidFill>
              </a:rPr>
              <a:t>9</a:t>
            </a:r>
            <a:endParaRPr lang="id-ID" sz="1400">
              <a:solidFill>
                <a:schemeClr val="tx2">
                  <a:lumMod val="50000"/>
                </a:schemeClr>
              </a:solidFill>
            </a:endParaRPr>
          </a:p>
        </p:txBody>
      </p:sp>
    </p:spTree>
    <p:extLst>
      <p:ext uri="{BB962C8B-B14F-4D97-AF65-F5344CB8AC3E}">
        <p14:creationId xmlns:p14="http://schemas.microsoft.com/office/powerpoint/2010/main" val="1123687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963948"/>
            <a:ext cx="10515600" cy="1325563"/>
          </a:xfrm>
        </p:spPr>
        <p:txBody>
          <a:bodyPr/>
          <a:lstStyle/>
          <a:p>
            <a:pPr algn="ctr"/>
            <a:r>
              <a:rPr lang="en-US" dirty="0" err="1"/>
              <a:t>Peluang</a:t>
            </a:r>
            <a:endParaRPr lang="id-ID" dirty="0"/>
          </a:p>
        </p:txBody>
      </p:sp>
      <p:sp>
        <p:nvSpPr>
          <p:cNvPr id="4" name="TextBox 3"/>
          <p:cNvSpPr txBox="1"/>
          <p:nvPr/>
        </p:nvSpPr>
        <p:spPr>
          <a:xfrm>
            <a:off x="9107501" y="6550223"/>
            <a:ext cx="3084499" cy="307777"/>
          </a:xfrm>
          <a:prstGeom prst="rect">
            <a:avLst/>
          </a:prstGeom>
          <a:noFill/>
        </p:spPr>
        <p:txBody>
          <a:bodyPr wrap="none" rtlCol="0">
            <a:spAutoFit/>
          </a:bodyPr>
          <a:lstStyle/>
          <a:p>
            <a:pPr algn="r"/>
            <a:r>
              <a:rPr lang="id-ID" sz="1400">
                <a:solidFill>
                  <a:schemeClr val="tx2">
                    <a:lumMod val="50000"/>
                  </a:schemeClr>
                </a:solidFill>
              </a:rPr>
              <a:t>bayusetiaji@amikom.ac.id | 201</a:t>
            </a:r>
            <a:r>
              <a:rPr lang="en-US" sz="1400">
                <a:solidFill>
                  <a:schemeClr val="tx2">
                    <a:lumMod val="50000"/>
                  </a:schemeClr>
                </a:solidFill>
              </a:rPr>
              <a:t>9</a:t>
            </a:r>
            <a:endParaRPr lang="id-ID" sz="1400">
              <a:solidFill>
                <a:schemeClr val="tx2">
                  <a:lumMod val="50000"/>
                </a:schemeClr>
              </a:solidFill>
            </a:endParaRPr>
          </a:p>
        </p:txBody>
      </p:sp>
    </p:spTree>
    <p:extLst>
      <p:ext uri="{BB962C8B-B14F-4D97-AF65-F5344CB8AC3E}">
        <p14:creationId xmlns:p14="http://schemas.microsoft.com/office/powerpoint/2010/main" val="7509530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793196" y="2768600"/>
            <a:ext cx="2573141" cy="1261884"/>
          </a:xfrm>
          <a:prstGeom prst="rect">
            <a:avLst/>
          </a:prstGeom>
          <a:noFill/>
        </p:spPr>
        <p:txBody>
          <a:bodyPr wrap="none" rtlCol="0">
            <a:spAutoFit/>
          </a:bodyPr>
          <a:lstStyle/>
          <a:p>
            <a:pPr algn="ctr"/>
            <a:r>
              <a:rPr lang="id-ID" sz="4800" dirty="0"/>
              <a:t>$ 50.000</a:t>
            </a:r>
          </a:p>
          <a:p>
            <a:pPr algn="ctr"/>
            <a:r>
              <a:rPr lang="en-US" sz="2800" dirty="0"/>
              <a:t>/</a:t>
            </a:r>
            <a:r>
              <a:rPr lang="id-ID" sz="2800" dirty="0"/>
              <a:t> </a:t>
            </a:r>
            <a:r>
              <a:rPr lang="en-US" sz="2800" dirty="0" err="1"/>
              <a:t>hari</a:t>
            </a:r>
            <a:endParaRPr lang="id-ID" sz="2800" dirty="0"/>
          </a:p>
        </p:txBody>
      </p:sp>
      <p:sp>
        <p:nvSpPr>
          <p:cNvPr id="3" name="TextBox 2"/>
          <p:cNvSpPr txBox="1"/>
          <p:nvPr/>
        </p:nvSpPr>
        <p:spPr>
          <a:xfrm>
            <a:off x="9107501" y="6550223"/>
            <a:ext cx="3084499" cy="307777"/>
          </a:xfrm>
          <a:prstGeom prst="rect">
            <a:avLst/>
          </a:prstGeom>
          <a:noFill/>
        </p:spPr>
        <p:txBody>
          <a:bodyPr wrap="none" rtlCol="0">
            <a:spAutoFit/>
          </a:bodyPr>
          <a:lstStyle/>
          <a:p>
            <a:pPr algn="r"/>
            <a:r>
              <a:rPr lang="id-ID" sz="1400">
                <a:solidFill>
                  <a:schemeClr val="tx2">
                    <a:lumMod val="50000"/>
                  </a:schemeClr>
                </a:solidFill>
              </a:rPr>
              <a:t>bayusetiaji@amikom.ac.id | 201</a:t>
            </a:r>
            <a:r>
              <a:rPr lang="en-US" sz="1400">
                <a:solidFill>
                  <a:schemeClr val="tx2">
                    <a:lumMod val="50000"/>
                  </a:schemeClr>
                </a:solidFill>
              </a:rPr>
              <a:t>9</a:t>
            </a:r>
            <a:endParaRPr lang="id-ID" sz="1400">
              <a:solidFill>
                <a:schemeClr val="tx2">
                  <a:lumMod val="50000"/>
                </a:schemeClr>
              </a:solidFill>
            </a:endParaRPr>
          </a:p>
        </p:txBody>
      </p:sp>
    </p:spTree>
    <p:extLst>
      <p:ext uri="{BB962C8B-B14F-4D97-AF65-F5344CB8AC3E}">
        <p14:creationId xmlns:p14="http://schemas.microsoft.com/office/powerpoint/2010/main" val="1694300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2536825"/>
            <a:ext cx="10515600" cy="1325563"/>
          </a:xfrm>
        </p:spPr>
        <p:txBody>
          <a:bodyPr/>
          <a:lstStyle/>
          <a:p>
            <a:pPr algn="ctr"/>
            <a:r>
              <a:rPr lang="en-US" dirty="0"/>
              <a:t>Sejarah</a:t>
            </a:r>
            <a:endParaRPr lang="id-ID" dirty="0"/>
          </a:p>
        </p:txBody>
      </p:sp>
      <p:sp>
        <p:nvSpPr>
          <p:cNvPr id="7" name="TextBox 6"/>
          <p:cNvSpPr txBox="1"/>
          <p:nvPr/>
        </p:nvSpPr>
        <p:spPr>
          <a:xfrm>
            <a:off x="9107501" y="6550223"/>
            <a:ext cx="3084499" cy="307777"/>
          </a:xfrm>
          <a:prstGeom prst="rect">
            <a:avLst/>
          </a:prstGeom>
          <a:noFill/>
        </p:spPr>
        <p:txBody>
          <a:bodyPr wrap="none" rtlCol="0">
            <a:spAutoFit/>
          </a:bodyPr>
          <a:lstStyle/>
          <a:p>
            <a:pPr algn="r"/>
            <a:r>
              <a:rPr lang="id-ID" sz="1400">
                <a:solidFill>
                  <a:schemeClr val="tx2">
                    <a:lumMod val="50000"/>
                  </a:schemeClr>
                </a:solidFill>
              </a:rPr>
              <a:t>bayusetiaji@amikom.ac.id | 201</a:t>
            </a:r>
            <a:r>
              <a:rPr lang="en-US" sz="1400">
                <a:solidFill>
                  <a:schemeClr val="tx2">
                    <a:lumMod val="50000"/>
                  </a:schemeClr>
                </a:solidFill>
              </a:rPr>
              <a:t>9</a:t>
            </a:r>
            <a:endParaRPr lang="id-ID" sz="1400">
              <a:solidFill>
                <a:schemeClr val="tx2">
                  <a:lumMod val="50000"/>
                </a:schemeClr>
              </a:solidFill>
            </a:endParaRPr>
          </a:p>
        </p:txBody>
      </p:sp>
    </p:spTree>
    <p:extLst>
      <p:ext uri="{BB962C8B-B14F-4D97-AF65-F5344CB8AC3E}">
        <p14:creationId xmlns:p14="http://schemas.microsoft.com/office/powerpoint/2010/main" val="153245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upload.wikimedia.org/wikipedia/en/5/52/Flappy_Bird_gamepla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7801" y="1545672"/>
            <a:ext cx="2381250" cy="42291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292574" y="1545672"/>
            <a:ext cx="3858749" cy="1908215"/>
          </a:xfrm>
          <a:prstGeom prst="rect">
            <a:avLst/>
          </a:prstGeom>
          <a:noFill/>
        </p:spPr>
        <p:txBody>
          <a:bodyPr wrap="none" rtlCol="0">
            <a:spAutoFit/>
          </a:bodyPr>
          <a:lstStyle/>
          <a:p>
            <a:r>
              <a:rPr lang="id-ID" sz="5400" dirty="0" err="1"/>
              <a:t>Flappy</a:t>
            </a:r>
            <a:r>
              <a:rPr lang="id-ID" sz="5400" dirty="0"/>
              <a:t> </a:t>
            </a:r>
            <a:r>
              <a:rPr lang="id-ID" sz="5400" dirty="0" err="1"/>
              <a:t>Bird</a:t>
            </a:r>
            <a:endParaRPr lang="id-ID" sz="5400" dirty="0"/>
          </a:p>
          <a:p>
            <a:r>
              <a:rPr lang="id-ID" sz="1600" dirty="0"/>
              <a:t>24 </a:t>
            </a:r>
            <a:r>
              <a:rPr lang="en-US" sz="1600" dirty="0"/>
              <a:t>Mei</a:t>
            </a:r>
            <a:r>
              <a:rPr lang="id-ID" sz="1600" dirty="0"/>
              <a:t> 2013 – 10 Februar</a:t>
            </a:r>
            <a:r>
              <a:rPr lang="en-US" sz="1600" dirty="0"/>
              <a:t>i</a:t>
            </a:r>
            <a:r>
              <a:rPr lang="id-ID" sz="1600" dirty="0"/>
              <a:t> 2014</a:t>
            </a:r>
          </a:p>
          <a:p>
            <a:endParaRPr lang="id-ID" sz="1600" dirty="0"/>
          </a:p>
          <a:p>
            <a:r>
              <a:rPr lang="id-ID" sz="1600" dirty="0"/>
              <a:t>In-</a:t>
            </a:r>
            <a:r>
              <a:rPr lang="id-ID" sz="1600" dirty="0" err="1"/>
              <a:t>app</a:t>
            </a:r>
            <a:r>
              <a:rPr lang="id-ID" sz="1600" dirty="0"/>
              <a:t> </a:t>
            </a:r>
            <a:r>
              <a:rPr lang="id-ID" sz="1600" dirty="0" err="1"/>
              <a:t>advertisement</a:t>
            </a:r>
            <a:endParaRPr lang="id-ID" sz="1600" dirty="0"/>
          </a:p>
          <a:p>
            <a:r>
              <a:rPr lang="id-ID" sz="1600" dirty="0"/>
              <a:t>$50k / </a:t>
            </a:r>
            <a:r>
              <a:rPr lang="en-US" sz="1600" dirty="0"/>
              <a:t>day</a:t>
            </a:r>
            <a:endParaRPr lang="id-ID" sz="1600" dirty="0"/>
          </a:p>
        </p:txBody>
      </p:sp>
      <p:sp>
        <p:nvSpPr>
          <p:cNvPr id="6" name="Rectangle 5"/>
          <p:cNvSpPr/>
          <p:nvPr/>
        </p:nvSpPr>
        <p:spPr>
          <a:xfrm>
            <a:off x="6292574" y="5497774"/>
            <a:ext cx="3764172" cy="276999"/>
          </a:xfrm>
          <a:prstGeom prst="rect">
            <a:avLst/>
          </a:prstGeom>
        </p:spPr>
        <p:txBody>
          <a:bodyPr wrap="none">
            <a:spAutoFit/>
          </a:bodyPr>
          <a:lstStyle/>
          <a:p>
            <a:r>
              <a:rPr lang="id-ID" sz="1200">
                <a:solidFill>
                  <a:schemeClr val="tx1">
                    <a:lumMod val="50000"/>
                  </a:schemeClr>
                </a:solidFill>
              </a:rPr>
              <a:t>S</a:t>
            </a:r>
            <a:r>
              <a:rPr lang="en-US" sz="1200">
                <a:solidFill>
                  <a:schemeClr val="tx1">
                    <a:lumMod val="50000"/>
                  </a:schemeClr>
                </a:solidFill>
              </a:rPr>
              <a:t>ource</a:t>
            </a:r>
            <a:r>
              <a:rPr lang="id-ID" sz="1200">
                <a:solidFill>
                  <a:schemeClr val="tx1">
                    <a:lumMod val="50000"/>
                  </a:schemeClr>
                </a:solidFill>
              </a:rPr>
              <a:t>: http://en.wikipedia.org/wiki/Flappy_Bird</a:t>
            </a:r>
          </a:p>
        </p:txBody>
      </p:sp>
      <p:sp>
        <p:nvSpPr>
          <p:cNvPr id="7" name="TextBox 6"/>
          <p:cNvSpPr txBox="1"/>
          <p:nvPr/>
        </p:nvSpPr>
        <p:spPr>
          <a:xfrm>
            <a:off x="9107501" y="6550223"/>
            <a:ext cx="3084499" cy="307777"/>
          </a:xfrm>
          <a:prstGeom prst="rect">
            <a:avLst/>
          </a:prstGeom>
          <a:noFill/>
        </p:spPr>
        <p:txBody>
          <a:bodyPr wrap="none" rtlCol="0">
            <a:spAutoFit/>
          </a:bodyPr>
          <a:lstStyle/>
          <a:p>
            <a:pPr algn="r"/>
            <a:r>
              <a:rPr lang="id-ID" sz="1400">
                <a:solidFill>
                  <a:schemeClr val="tx2">
                    <a:lumMod val="50000"/>
                  </a:schemeClr>
                </a:solidFill>
              </a:rPr>
              <a:t>bayusetiaji@amikom.ac.id | 201</a:t>
            </a:r>
            <a:r>
              <a:rPr lang="en-US" sz="1400">
                <a:solidFill>
                  <a:schemeClr val="tx2">
                    <a:lumMod val="50000"/>
                  </a:schemeClr>
                </a:solidFill>
              </a:rPr>
              <a:t>9</a:t>
            </a:r>
            <a:endParaRPr lang="id-ID" sz="1400">
              <a:solidFill>
                <a:schemeClr val="tx2">
                  <a:lumMod val="50000"/>
                </a:schemeClr>
              </a:solidFill>
            </a:endParaRPr>
          </a:p>
        </p:txBody>
      </p:sp>
    </p:spTree>
    <p:extLst>
      <p:ext uri="{BB962C8B-B14F-4D97-AF65-F5344CB8AC3E}">
        <p14:creationId xmlns:p14="http://schemas.microsoft.com/office/powerpoint/2010/main" val="21355517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Rantai</a:t>
            </a:r>
            <a:r>
              <a:rPr lang="en-US" dirty="0"/>
              <a:t> </a:t>
            </a:r>
            <a:r>
              <a:rPr lang="id-ID" dirty="0" err="1"/>
              <a:t>Industr</a:t>
            </a:r>
            <a:r>
              <a:rPr lang="en-US" dirty="0" err="1"/>
              <a:t>i</a:t>
            </a:r>
            <a:endParaRPr lang="id-ID" dirty="0"/>
          </a:p>
        </p:txBody>
      </p:sp>
      <p:sp>
        <p:nvSpPr>
          <p:cNvPr id="3" name="Content Placeholder 2"/>
          <p:cNvSpPr>
            <a:spLocks noGrp="1"/>
          </p:cNvSpPr>
          <p:nvPr>
            <p:ph idx="1"/>
          </p:nvPr>
        </p:nvSpPr>
        <p:spPr/>
        <p:txBody>
          <a:bodyPr/>
          <a:lstStyle/>
          <a:p>
            <a:pPr>
              <a:buFont typeface="Wingdings" panose="05000000000000000000" pitchFamily="2" charset="2"/>
              <a:buChar char="§"/>
            </a:pPr>
            <a:r>
              <a:rPr lang="en-US" i="1" dirty="0"/>
              <a:t>Capital - Publishing</a:t>
            </a:r>
            <a:endParaRPr lang="id-ID" i="1" dirty="0"/>
          </a:p>
          <a:p>
            <a:pPr>
              <a:buFont typeface="Wingdings" panose="05000000000000000000" pitchFamily="2" charset="2"/>
              <a:buChar char="§"/>
            </a:pPr>
            <a:r>
              <a:rPr lang="id-ID" i="1" dirty="0" err="1"/>
              <a:t>Produc</a:t>
            </a:r>
            <a:r>
              <a:rPr lang="en-US" i="1" dirty="0"/>
              <a:t>t - Talent</a:t>
            </a:r>
            <a:endParaRPr lang="id-ID" i="1" dirty="0"/>
          </a:p>
          <a:p>
            <a:pPr>
              <a:buFont typeface="Wingdings" panose="05000000000000000000" pitchFamily="2" charset="2"/>
              <a:buChar char="§"/>
            </a:pPr>
            <a:r>
              <a:rPr lang="en-US" i="1" dirty="0"/>
              <a:t>Production - </a:t>
            </a:r>
            <a:r>
              <a:rPr lang="id-ID" i="1" dirty="0" err="1"/>
              <a:t>Tools</a:t>
            </a:r>
            <a:endParaRPr lang="id-ID" i="1" dirty="0"/>
          </a:p>
          <a:p>
            <a:pPr>
              <a:buFont typeface="Wingdings" panose="05000000000000000000" pitchFamily="2" charset="2"/>
              <a:buChar char="§"/>
            </a:pPr>
            <a:r>
              <a:rPr lang="id-ID" i="1" dirty="0" err="1"/>
              <a:t>Distribu</a:t>
            </a:r>
            <a:r>
              <a:rPr lang="en-US" i="1" dirty="0" err="1"/>
              <a:t>tion</a:t>
            </a:r>
            <a:endParaRPr lang="id-ID" i="1" dirty="0"/>
          </a:p>
          <a:p>
            <a:pPr>
              <a:buFont typeface="Wingdings" panose="05000000000000000000" pitchFamily="2" charset="2"/>
              <a:buChar char="§"/>
            </a:pPr>
            <a:r>
              <a:rPr lang="id-ID" i="1" dirty="0"/>
              <a:t>Hardware</a:t>
            </a:r>
          </a:p>
          <a:p>
            <a:pPr>
              <a:buFont typeface="Wingdings" panose="05000000000000000000" pitchFamily="2" charset="2"/>
              <a:buChar char="§"/>
            </a:pPr>
            <a:r>
              <a:rPr lang="en-US" i="1" dirty="0"/>
              <a:t>User</a:t>
            </a:r>
            <a:endParaRPr lang="id-ID" i="1" dirty="0"/>
          </a:p>
        </p:txBody>
      </p:sp>
      <p:sp>
        <p:nvSpPr>
          <p:cNvPr id="4" name="TextBox 3"/>
          <p:cNvSpPr txBox="1"/>
          <p:nvPr/>
        </p:nvSpPr>
        <p:spPr>
          <a:xfrm>
            <a:off x="838200" y="5825094"/>
            <a:ext cx="2652201" cy="369332"/>
          </a:xfrm>
          <a:prstGeom prst="rect">
            <a:avLst/>
          </a:prstGeom>
          <a:noFill/>
        </p:spPr>
        <p:txBody>
          <a:bodyPr wrap="none" rtlCol="0">
            <a:spAutoFit/>
          </a:bodyPr>
          <a:lstStyle/>
          <a:p>
            <a:r>
              <a:rPr lang="id-ID">
                <a:solidFill>
                  <a:schemeClr val="bg1">
                    <a:lumMod val="50000"/>
                    <a:lumOff val="50000"/>
                  </a:schemeClr>
                </a:solidFill>
              </a:rPr>
              <a:t>(Ben Sawyer -  DigitalMill)</a:t>
            </a:r>
          </a:p>
        </p:txBody>
      </p:sp>
      <p:sp>
        <p:nvSpPr>
          <p:cNvPr id="5" name="TextBox 4"/>
          <p:cNvSpPr txBox="1"/>
          <p:nvPr/>
        </p:nvSpPr>
        <p:spPr>
          <a:xfrm>
            <a:off x="9107501" y="6550223"/>
            <a:ext cx="3084499" cy="307777"/>
          </a:xfrm>
          <a:prstGeom prst="rect">
            <a:avLst/>
          </a:prstGeom>
          <a:noFill/>
        </p:spPr>
        <p:txBody>
          <a:bodyPr wrap="none" rtlCol="0">
            <a:spAutoFit/>
          </a:bodyPr>
          <a:lstStyle/>
          <a:p>
            <a:pPr algn="r"/>
            <a:r>
              <a:rPr lang="id-ID" sz="1400">
                <a:solidFill>
                  <a:schemeClr val="tx2">
                    <a:lumMod val="50000"/>
                  </a:schemeClr>
                </a:solidFill>
              </a:rPr>
              <a:t>bayusetiaji@amikom.ac.id | 201</a:t>
            </a:r>
            <a:r>
              <a:rPr lang="en-US" sz="1400">
                <a:solidFill>
                  <a:schemeClr val="tx2">
                    <a:lumMod val="50000"/>
                  </a:schemeClr>
                </a:solidFill>
              </a:rPr>
              <a:t>9</a:t>
            </a:r>
            <a:endParaRPr lang="id-ID" sz="1400">
              <a:solidFill>
                <a:schemeClr val="tx2">
                  <a:lumMod val="50000"/>
                </a:schemeClr>
              </a:solidFill>
            </a:endParaRPr>
          </a:p>
        </p:txBody>
      </p:sp>
    </p:spTree>
    <p:extLst>
      <p:ext uri="{BB962C8B-B14F-4D97-AF65-F5344CB8AC3E}">
        <p14:creationId xmlns:p14="http://schemas.microsoft.com/office/powerpoint/2010/main" val="210692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Model </a:t>
            </a:r>
            <a:r>
              <a:rPr lang="en-US" dirty="0" err="1"/>
              <a:t>Bisnis</a:t>
            </a:r>
            <a:r>
              <a:rPr lang="id-ID" dirty="0"/>
              <a:t>(Mobile)</a:t>
            </a:r>
          </a:p>
        </p:txBody>
      </p:sp>
      <p:sp>
        <p:nvSpPr>
          <p:cNvPr id="3" name="Content Placeholder 2"/>
          <p:cNvSpPr>
            <a:spLocks noGrp="1"/>
          </p:cNvSpPr>
          <p:nvPr>
            <p:ph idx="1"/>
          </p:nvPr>
        </p:nvSpPr>
        <p:spPr/>
        <p:txBody>
          <a:bodyPr/>
          <a:lstStyle/>
          <a:p>
            <a:pPr>
              <a:buFont typeface="Wingdings" panose="05000000000000000000" pitchFamily="2" charset="2"/>
              <a:buChar char="§"/>
            </a:pPr>
            <a:r>
              <a:rPr lang="id-ID"/>
              <a:t>In-app advertising</a:t>
            </a:r>
          </a:p>
          <a:p>
            <a:pPr>
              <a:buFont typeface="Wingdings" panose="05000000000000000000" pitchFamily="2" charset="2"/>
              <a:buChar char="§"/>
            </a:pPr>
            <a:r>
              <a:rPr lang="id-ID"/>
              <a:t>In-app purchasing</a:t>
            </a:r>
          </a:p>
          <a:p>
            <a:pPr>
              <a:buFont typeface="Wingdings" panose="05000000000000000000" pitchFamily="2" charset="2"/>
              <a:buChar char="§"/>
            </a:pPr>
            <a:r>
              <a:rPr lang="id-ID"/>
              <a:t>Pay per download</a:t>
            </a:r>
          </a:p>
          <a:p>
            <a:pPr>
              <a:buFont typeface="Wingdings" panose="05000000000000000000" pitchFamily="2" charset="2"/>
              <a:buChar char="§"/>
            </a:pPr>
            <a:r>
              <a:rPr lang="id-ID"/>
              <a:t>Sponsorship</a:t>
            </a:r>
            <a:endParaRPr lang="en-US"/>
          </a:p>
          <a:p>
            <a:pPr>
              <a:buFont typeface="Wingdings" panose="05000000000000000000" pitchFamily="2" charset="2"/>
              <a:buChar char="§"/>
            </a:pPr>
            <a:r>
              <a:rPr lang="en-US"/>
              <a:t>…</a:t>
            </a:r>
            <a:endParaRPr lang="id-ID"/>
          </a:p>
        </p:txBody>
      </p:sp>
      <p:sp>
        <p:nvSpPr>
          <p:cNvPr id="4" name="TextBox 3"/>
          <p:cNvSpPr txBox="1"/>
          <p:nvPr/>
        </p:nvSpPr>
        <p:spPr>
          <a:xfrm>
            <a:off x="9107501" y="6550223"/>
            <a:ext cx="3084499" cy="307777"/>
          </a:xfrm>
          <a:prstGeom prst="rect">
            <a:avLst/>
          </a:prstGeom>
          <a:noFill/>
        </p:spPr>
        <p:txBody>
          <a:bodyPr wrap="none" rtlCol="0">
            <a:spAutoFit/>
          </a:bodyPr>
          <a:lstStyle/>
          <a:p>
            <a:pPr algn="r"/>
            <a:r>
              <a:rPr lang="id-ID" sz="1400">
                <a:solidFill>
                  <a:schemeClr val="tx2">
                    <a:lumMod val="50000"/>
                  </a:schemeClr>
                </a:solidFill>
              </a:rPr>
              <a:t>bayusetiaji@amikom.ac.id | 201</a:t>
            </a:r>
            <a:r>
              <a:rPr lang="en-US" sz="1400">
                <a:solidFill>
                  <a:schemeClr val="tx2">
                    <a:lumMod val="50000"/>
                  </a:schemeClr>
                </a:solidFill>
              </a:rPr>
              <a:t>9</a:t>
            </a:r>
            <a:endParaRPr lang="id-ID" sz="1400">
              <a:solidFill>
                <a:schemeClr val="tx2">
                  <a:lumMod val="50000"/>
                </a:schemeClr>
              </a:solidFill>
            </a:endParaRPr>
          </a:p>
        </p:txBody>
      </p:sp>
    </p:spTree>
    <p:extLst>
      <p:ext uri="{BB962C8B-B14F-4D97-AF65-F5344CB8AC3E}">
        <p14:creationId xmlns:p14="http://schemas.microsoft.com/office/powerpoint/2010/main" val="572231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70783" y="3087756"/>
            <a:ext cx="2986715" cy="584775"/>
          </a:xfrm>
          <a:prstGeom prst="rect">
            <a:avLst/>
          </a:prstGeom>
          <a:noFill/>
        </p:spPr>
        <p:txBody>
          <a:bodyPr wrap="none" rtlCol="0">
            <a:spAutoFit/>
          </a:bodyPr>
          <a:lstStyle/>
          <a:p>
            <a:r>
              <a:rPr lang="en-US" sz="3200" dirty="0"/>
              <a:t>any question?</a:t>
            </a:r>
            <a:endParaRPr lang="id-ID" sz="3200" dirty="0"/>
          </a:p>
        </p:txBody>
      </p:sp>
    </p:spTree>
    <p:extLst>
      <p:ext uri="{BB962C8B-B14F-4D97-AF65-F5344CB8AC3E}">
        <p14:creationId xmlns:p14="http://schemas.microsoft.com/office/powerpoint/2010/main" val="2361444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upload.wikimedia.org/wikipedia/commons/f/f8/Po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5276" y="1342886"/>
            <a:ext cx="6676152" cy="5007114"/>
          </a:xfrm>
          <a:prstGeom prst="rect">
            <a:avLst/>
          </a:prstGeom>
          <a:noFill/>
          <a:ln>
            <a:solidFill>
              <a:schemeClr val="tx2">
                <a:lumMod val="50000"/>
              </a:schemeClr>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634035" y="1342886"/>
            <a:ext cx="1849230" cy="707886"/>
          </a:xfrm>
          <a:prstGeom prst="rect">
            <a:avLst/>
          </a:prstGeom>
          <a:noFill/>
        </p:spPr>
        <p:txBody>
          <a:bodyPr wrap="square" rtlCol="0">
            <a:spAutoFit/>
          </a:bodyPr>
          <a:lstStyle/>
          <a:p>
            <a:r>
              <a:rPr lang="en-US" sz="4000"/>
              <a:t>PONG</a:t>
            </a:r>
            <a:endParaRPr lang="id-ID" sz="4000"/>
          </a:p>
        </p:txBody>
      </p:sp>
      <p:sp>
        <p:nvSpPr>
          <p:cNvPr id="5" name="Rectangle 4"/>
          <p:cNvSpPr/>
          <p:nvPr/>
        </p:nvSpPr>
        <p:spPr>
          <a:xfrm>
            <a:off x="8634035" y="2050772"/>
            <a:ext cx="2380075" cy="830997"/>
          </a:xfrm>
          <a:prstGeom prst="rect">
            <a:avLst/>
          </a:prstGeom>
        </p:spPr>
        <p:txBody>
          <a:bodyPr wrap="none">
            <a:spAutoFit/>
          </a:bodyPr>
          <a:lstStyle/>
          <a:p>
            <a:r>
              <a:rPr lang="en-US"/>
              <a:t>Atari Inc., 1972</a:t>
            </a:r>
          </a:p>
          <a:p>
            <a:endParaRPr lang="en-US"/>
          </a:p>
          <a:p>
            <a:r>
              <a:rPr lang="id-ID" sz="1200">
                <a:solidFill>
                  <a:schemeClr val="tx2">
                    <a:lumMod val="50000"/>
                  </a:schemeClr>
                </a:solidFill>
              </a:rPr>
              <a:t>https://en.wikipedia.org/wiki/Pong</a:t>
            </a:r>
          </a:p>
        </p:txBody>
      </p:sp>
      <p:sp>
        <p:nvSpPr>
          <p:cNvPr id="7" name="TextBox 6"/>
          <p:cNvSpPr txBox="1"/>
          <p:nvPr/>
        </p:nvSpPr>
        <p:spPr>
          <a:xfrm>
            <a:off x="9107501" y="6550223"/>
            <a:ext cx="3084499" cy="307777"/>
          </a:xfrm>
          <a:prstGeom prst="rect">
            <a:avLst/>
          </a:prstGeom>
          <a:noFill/>
        </p:spPr>
        <p:txBody>
          <a:bodyPr wrap="none" rtlCol="0">
            <a:spAutoFit/>
          </a:bodyPr>
          <a:lstStyle/>
          <a:p>
            <a:pPr algn="r"/>
            <a:r>
              <a:rPr lang="id-ID" sz="1400">
                <a:solidFill>
                  <a:schemeClr val="tx2">
                    <a:lumMod val="50000"/>
                  </a:schemeClr>
                </a:solidFill>
              </a:rPr>
              <a:t>bayusetiaji@amikom.ac.id | 201</a:t>
            </a:r>
            <a:r>
              <a:rPr lang="en-US" sz="1400">
                <a:solidFill>
                  <a:schemeClr val="tx2">
                    <a:lumMod val="50000"/>
                  </a:schemeClr>
                </a:solidFill>
              </a:rPr>
              <a:t>9</a:t>
            </a:r>
            <a:endParaRPr lang="id-ID" sz="1400">
              <a:solidFill>
                <a:schemeClr val="tx2">
                  <a:lumMod val="50000"/>
                </a:schemeClr>
              </a:solidFill>
            </a:endParaRPr>
          </a:p>
        </p:txBody>
      </p:sp>
    </p:spTree>
    <p:extLst>
      <p:ext uri="{BB962C8B-B14F-4D97-AF65-F5344CB8AC3E}">
        <p14:creationId xmlns:p14="http://schemas.microsoft.com/office/powerpoint/2010/main" val="700052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66978" y="1342886"/>
            <a:ext cx="2800062" cy="707886"/>
          </a:xfrm>
          <a:prstGeom prst="rect">
            <a:avLst/>
          </a:prstGeom>
          <a:noFill/>
        </p:spPr>
        <p:txBody>
          <a:bodyPr wrap="none" rtlCol="0">
            <a:spAutoFit/>
          </a:bodyPr>
          <a:lstStyle/>
          <a:p>
            <a:r>
              <a:rPr lang="en-US" sz="4000"/>
              <a:t>Tomb Raider</a:t>
            </a:r>
            <a:endParaRPr lang="id-ID" sz="4000"/>
          </a:p>
        </p:txBody>
      </p:sp>
      <p:sp>
        <p:nvSpPr>
          <p:cNvPr id="5" name="Rectangle 4"/>
          <p:cNvSpPr/>
          <p:nvPr/>
        </p:nvSpPr>
        <p:spPr>
          <a:xfrm>
            <a:off x="8566978" y="2050772"/>
            <a:ext cx="2380075" cy="830997"/>
          </a:xfrm>
          <a:prstGeom prst="rect">
            <a:avLst/>
          </a:prstGeom>
        </p:spPr>
        <p:txBody>
          <a:bodyPr wrap="none">
            <a:spAutoFit/>
          </a:bodyPr>
          <a:lstStyle/>
          <a:p>
            <a:r>
              <a:rPr lang="en-US"/>
              <a:t>1996 - …</a:t>
            </a:r>
          </a:p>
          <a:p>
            <a:endParaRPr lang="en-US"/>
          </a:p>
          <a:p>
            <a:r>
              <a:rPr lang="id-ID" sz="1200">
                <a:solidFill>
                  <a:schemeClr val="tx2">
                    <a:lumMod val="50000"/>
                  </a:schemeClr>
                </a:solidFill>
              </a:rPr>
              <a:t>https://en.wikipedia.org/wiki/Pong</a:t>
            </a:r>
          </a:p>
        </p:txBody>
      </p:sp>
      <p:pic>
        <p:nvPicPr>
          <p:cNvPr id="3074" name="Picture 2" descr="http://i.ytimg.com/vi/vRvclH7tRvk/hq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1312" y="1342886"/>
            <a:ext cx="6568201" cy="492615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711312" y="6269038"/>
            <a:ext cx="3207225" cy="276999"/>
          </a:xfrm>
          <a:prstGeom prst="rect">
            <a:avLst/>
          </a:prstGeom>
        </p:spPr>
        <p:txBody>
          <a:bodyPr wrap="none">
            <a:spAutoFit/>
          </a:bodyPr>
          <a:lstStyle/>
          <a:p>
            <a:r>
              <a:rPr lang="id-ID" sz="1200">
                <a:solidFill>
                  <a:schemeClr val="tx2">
                    <a:lumMod val="50000"/>
                  </a:schemeClr>
                </a:solidFill>
              </a:rPr>
              <a:t>http://i.ytimg.com/vi/vRvclH7tRvk/hqdefault.jpg</a:t>
            </a:r>
          </a:p>
        </p:txBody>
      </p:sp>
      <p:sp>
        <p:nvSpPr>
          <p:cNvPr id="7" name="TextBox 6"/>
          <p:cNvSpPr txBox="1"/>
          <p:nvPr/>
        </p:nvSpPr>
        <p:spPr>
          <a:xfrm>
            <a:off x="9107501" y="6550223"/>
            <a:ext cx="3084499" cy="307777"/>
          </a:xfrm>
          <a:prstGeom prst="rect">
            <a:avLst/>
          </a:prstGeom>
          <a:noFill/>
        </p:spPr>
        <p:txBody>
          <a:bodyPr wrap="none" rtlCol="0">
            <a:spAutoFit/>
          </a:bodyPr>
          <a:lstStyle/>
          <a:p>
            <a:pPr algn="r"/>
            <a:r>
              <a:rPr lang="id-ID" sz="1400">
                <a:solidFill>
                  <a:schemeClr val="tx2">
                    <a:lumMod val="50000"/>
                  </a:schemeClr>
                </a:solidFill>
              </a:rPr>
              <a:t>bayusetiaji@amikom.ac.id | 201</a:t>
            </a:r>
            <a:r>
              <a:rPr lang="en-US" sz="1400">
                <a:solidFill>
                  <a:schemeClr val="tx2">
                    <a:lumMod val="50000"/>
                  </a:schemeClr>
                </a:solidFill>
              </a:rPr>
              <a:t>9</a:t>
            </a:r>
            <a:endParaRPr lang="id-ID" sz="1400">
              <a:solidFill>
                <a:schemeClr val="tx2">
                  <a:lumMod val="50000"/>
                </a:schemeClr>
              </a:solidFill>
            </a:endParaRPr>
          </a:p>
        </p:txBody>
      </p:sp>
    </p:spTree>
    <p:extLst>
      <p:ext uri="{BB962C8B-B14F-4D97-AF65-F5344CB8AC3E}">
        <p14:creationId xmlns:p14="http://schemas.microsoft.com/office/powerpoint/2010/main" val="4129173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107501" y="6550223"/>
            <a:ext cx="3084499" cy="307777"/>
          </a:xfrm>
          <a:prstGeom prst="rect">
            <a:avLst/>
          </a:prstGeom>
          <a:noFill/>
        </p:spPr>
        <p:txBody>
          <a:bodyPr wrap="none" rtlCol="0">
            <a:spAutoFit/>
          </a:bodyPr>
          <a:lstStyle/>
          <a:p>
            <a:pPr algn="r"/>
            <a:r>
              <a:rPr lang="id-ID" sz="1400">
                <a:solidFill>
                  <a:schemeClr val="tx2">
                    <a:lumMod val="50000"/>
                  </a:schemeClr>
                </a:solidFill>
              </a:rPr>
              <a:t>bayusetiaji@amikom.ac.id | 201</a:t>
            </a:r>
            <a:r>
              <a:rPr lang="en-US" sz="1400">
                <a:solidFill>
                  <a:schemeClr val="tx2">
                    <a:lumMod val="50000"/>
                  </a:schemeClr>
                </a:solidFill>
              </a:rPr>
              <a:t>9</a:t>
            </a:r>
            <a:endParaRPr lang="id-ID" sz="1400">
              <a:solidFill>
                <a:schemeClr val="tx2">
                  <a:lumMod val="50000"/>
                </a:schemeClr>
              </a:solidFill>
            </a:endParaRPr>
          </a:p>
        </p:txBody>
      </p:sp>
      <p:sp>
        <p:nvSpPr>
          <p:cNvPr id="7" name="Rectangle 6"/>
          <p:cNvSpPr/>
          <p:nvPr/>
        </p:nvSpPr>
        <p:spPr>
          <a:xfrm>
            <a:off x="2258668" y="6288613"/>
            <a:ext cx="5359675" cy="261610"/>
          </a:xfrm>
          <a:prstGeom prst="rect">
            <a:avLst/>
          </a:prstGeom>
        </p:spPr>
        <p:txBody>
          <a:bodyPr wrap="square">
            <a:spAutoFit/>
          </a:bodyPr>
          <a:lstStyle/>
          <a:p>
            <a:r>
              <a:rPr lang="id-ID" sz="1100">
                <a:solidFill>
                  <a:schemeClr val="tx2">
                    <a:lumMod val="50000"/>
                  </a:schemeClr>
                </a:solidFill>
              </a:rPr>
              <a:t>http://kcgd.info/wp-content/uploads/2013/11/history-of-gaming.jpg</a:t>
            </a:r>
          </a:p>
        </p:txBody>
      </p:sp>
      <p:pic>
        <p:nvPicPr>
          <p:cNvPr id="2" name="Picture 1"/>
          <p:cNvPicPr>
            <a:picLocks noChangeAspect="1"/>
          </p:cNvPicPr>
          <p:nvPr/>
        </p:nvPicPr>
        <p:blipFill>
          <a:blip r:embed="rId2"/>
          <a:stretch>
            <a:fillRect/>
          </a:stretch>
        </p:blipFill>
        <p:spPr>
          <a:xfrm>
            <a:off x="2258668" y="1512962"/>
            <a:ext cx="5845857" cy="4775651"/>
          </a:xfrm>
          <a:prstGeom prst="rect">
            <a:avLst/>
          </a:prstGeom>
        </p:spPr>
      </p:pic>
    </p:spTree>
    <p:extLst>
      <p:ext uri="{BB962C8B-B14F-4D97-AF65-F5344CB8AC3E}">
        <p14:creationId xmlns:p14="http://schemas.microsoft.com/office/powerpoint/2010/main" val="3015646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107501" y="6550223"/>
            <a:ext cx="3084499" cy="307777"/>
          </a:xfrm>
          <a:prstGeom prst="rect">
            <a:avLst/>
          </a:prstGeom>
          <a:noFill/>
        </p:spPr>
        <p:txBody>
          <a:bodyPr wrap="none" rtlCol="0">
            <a:spAutoFit/>
          </a:bodyPr>
          <a:lstStyle/>
          <a:p>
            <a:pPr algn="r"/>
            <a:r>
              <a:rPr lang="id-ID" sz="1400">
                <a:solidFill>
                  <a:schemeClr val="tx2">
                    <a:lumMod val="50000"/>
                  </a:schemeClr>
                </a:solidFill>
              </a:rPr>
              <a:t>bayusetiaji@amikom.ac.id | 201</a:t>
            </a:r>
            <a:r>
              <a:rPr lang="en-US" sz="1400">
                <a:solidFill>
                  <a:schemeClr val="tx2">
                    <a:lumMod val="50000"/>
                  </a:schemeClr>
                </a:solidFill>
              </a:rPr>
              <a:t>9</a:t>
            </a:r>
            <a:endParaRPr lang="id-ID" sz="1400">
              <a:solidFill>
                <a:schemeClr val="tx2">
                  <a:lumMod val="50000"/>
                </a:schemeClr>
              </a:solidFill>
            </a:endParaRPr>
          </a:p>
        </p:txBody>
      </p:sp>
      <p:sp>
        <p:nvSpPr>
          <p:cNvPr id="3" name="Rectangle 2"/>
          <p:cNvSpPr/>
          <p:nvPr/>
        </p:nvSpPr>
        <p:spPr>
          <a:xfrm>
            <a:off x="2148513" y="6288613"/>
            <a:ext cx="6114314" cy="261610"/>
          </a:xfrm>
          <a:prstGeom prst="rect">
            <a:avLst/>
          </a:prstGeom>
        </p:spPr>
        <p:txBody>
          <a:bodyPr wrap="square">
            <a:spAutoFit/>
          </a:bodyPr>
          <a:lstStyle/>
          <a:p>
            <a:r>
              <a:rPr lang="id-ID" sz="1100">
                <a:solidFill>
                  <a:schemeClr val="tx2">
                    <a:lumMod val="50000"/>
                  </a:schemeClr>
                </a:solidFill>
              </a:rPr>
              <a:t>http://cdn2-www.craveonline.com/assets/uploads/2014/11/VideoGameGraphics.jpg</a:t>
            </a:r>
          </a:p>
        </p:txBody>
      </p:sp>
      <p:pic>
        <p:nvPicPr>
          <p:cNvPr id="1028" name="Picture 4" descr="http://cdn2-www.craveonline.com/assets/uploads/2014/11/VideoGameGraphic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8513" y="1081931"/>
            <a:ext cx="7608920" cy="4278573"/>
          </a:xfrm>
          <a:prstGeom prst="roundRect">
            <a:avLst>
              <a:gd name="adj" fmla="val 3329"/>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1918818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07501" y="6550223"/>
            <a:ext cx="3084499" cy="307777"/>
          </a:xfrm>
          <a:prstGeom prst="rect">
            <a:avLst/>
          </a:prstGeom>
          <a:noFill/>
        </p:spPr>
        <p:txBody>
          <a:bodyPr wrap="none" rtlCol="0">
            <a:spAutoFit/>
          </a:bodyPr>
          <a:lstStyle/>
          <a:p>
            <a:pPr algn="r"/>
            <a:r>
              <a:rPr lang="id-ID" sz="1400">
                <a:solidFill>
                  <a:schemeClr val="tx2">
                    <a:lumMod val="50000"/>
                  </a:schemeClr>
                </a:solidFill>
              </a:rPr>
              <a:t>bayusetiaji@amikom.ac.id | 201</a:t>
            </a:r>
            <a:r>
              <a:rPr lang="en-US" sz="1400">
                <a:solidFill>
                  <a:schemeClr val="tx2">
                    <a:lumMod val="50000"/>
                  </a:schemeClr>
                </a:solidFill>
              </a:rPr>
              <a:t>9</a:t>
            </a:r>
            <a:endParaRPr lang="id-ID" sz="1400">
              <a:solidFill>
                <a:schemeClr val="tx2">
                  <a:lumMod val="50000"/>
                </a:schemeClr>
              </a:solidFill>
            </a:endParaRPr>
          </a:p>
        </p:txBody>
      </p:sp>
      <p:sp>
        <p:nvSpPr>
          <p:cNvPr id="6" name="Rectangle 5"/>
          <p:cNvSpPr/>
          <p:nvPr/>
        </p:nvSpPr>
        <p:spPr>
          <a:xfrm>
            <a:off x="1520207" y="5657671"/>
            <a:ext cx="9859665" cy="830997"/>
          </a:xfrm>
          <a:prstGeom prst="rect">
            <a:avLst/>
          </a:prstGeom>
        </p:spPr>
        <p:txBody>
          <a:bodyPr wrap="square">
            <a:spAutoFit/>
          </a:bodyPr>
          <a:lstStyle/>
          <a:p>
            <a:r>
              <a:rPr lang="en-US" sz="1600">
                <a:hlinkClick r:id="rId2"/>
              </a:rPr>
              <a:t>http://www.onlineeducation.net/videogame_timeline/video-game-timeline.jpg</a:t>
            </a:r>
          </a:p>
          <a:p>
            <a:r>
              <a:rPr lang="id-ID" sz="1600">
                <a:hlinkClick r:id="rId2"/>
              </a:rPr>
              <a:t>https://www.gamesmen.com.au/media/wysiwyg/retro-video/australian-video-game-timeline.jpg</a:t>
            </a:r>
            <a:endParaRPr lang="en-US" sz="1600"/>
          </a:p>
          <a:p>
            <a:endParaRPr lang="en-US" sz="160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0207" y="1452194"/>
            <a:ext cx="9859665" cy="3943866"/>
          </a:xfrm>
          <a:prstGeom prst="rect">
            <a:avLst/>
          </a:prstGeom>
        </p:spPr>
      </p:pic>
    </p:spTree>
    <p:extLst>
      <p:ext uri="{BB962C8B-B14F-4D97-AF65-F5344CB8AC3E}">
        <p14:creationId xmlns:p14="http://schemas.microsoft.com/office/powerpoint/2010/main" val="3880443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2536825"/>
            <a:ext cx="10515600" cy="1325563"/>
          </a:xfrm>
        </p:spPr>
        <p:txBody>
          <a:bodyPr/>
          <a:lstStyle/>
          <a:p>
            <a:pPr algn="ctr"/>
            <a:r>
              <a:rPr lang="en-US"/>
              <a:t>Genre</a:t>
            </a:r>
            <a:endParaRPr lang="id-ID"/>
          </a:p>
        </p:txBody>
      </p:sp>
      <p:sp>
        <p:nvSpPr>
          <p:cNvPr id="4" name="TextBox 3"/>
          <p:cNvSpPr txBox="1"/>
          <p:nvPr/>
        </p:nvSpPr>
        <p:spPr>
          <a:xfrm>
            <a:off x="9107501" y="6550223"/>
            <a:ext cx="3084499" cy="307777"/>
          </a:xfrm>
          <a:prstGeom prst="rect">
            <a:avLst/>
          </a:prstGeom>
          <a:noFill/>
        </p:spPr>
        <p:txBody>
          <a:bodyPr wrap="none" rtlCol="0">
            <a:spAutoFit/>
          </a:bodyPr>
          <a:lstStyle/>
          <a:p>
            <a:pPr algn="r"/>
            <a:r>
              <a:rPr lang="id-ID" sz="1400">
                <a:solidFill>
                  <a:schemeClr val="tx2">
                    <a:lumMod val="50000"/>
                  </a:schemeClr>
                </a:solidFill>
              </a:rPr>
              <a:t>bayusetiaji@amikom.ac.id | 201</a:t>
            </a:r>
            <a:r>
              <a:rPr lang="en-US" sz="1400">
                <a:solidFill>
                  <a:schemeClr val="tx2">
                    <a:lumMod val="50000"/>
                  </a:schemeClr>
                </a:solidFill>
              </a:rPr>
              <a:t>9</a:t>
            </a:r>
            <a:endParaRPr lang="id-ID" sz="1400">
              <a:solidFill>
                <a:schemeClr val="tx2">
                  <a:lumMod val="50000"/>
                </a:schemeClr>
              </a:solidFill>
            </a:endParaRPr>
          </a:p>
        </p:txBody>
      </p:sp>
    </p:spTree>
    <p:extLst>
      <p:ext uri="{BB962C8B-B14F-4D97-AF65-F5344CB8AC3E}">
        <p14:creationId xmlns:p14="http://schemas.microsoft.com/office/powerpoint/2010/main" val="34675564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a:t>Game</a:t>
            </a:r>
          </a:p>
        </p:txBody>
      </p:sp>
      <p:pic>
        <p:nvPicPr>
          <p:cNvPr id="4" name="Picture 2" descr="http://ugc-tournament.com/wp-content/uploads/2014/03/P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08039" y="1846035"/>
            <a:ext cx="1174815" cy="117481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sawvideo.com/sites/sawvideo/files/uploads/smartphon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143" r="21151"/>
          <a:stretch/>
        </p:blipFill>
        <p:spPr bwMode="auto">
          <a:xfrm>
            <a:off x="3468751" y="3598340"/>
            <a:ext cx="360040" cy="62391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fc09.deviantart.net/fs71/i/2010/297/7/9/google_android_vector_logo_by_rycul-d31g5k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98124" y="2955316"/>
            <a:ext cx="649227" cy="64922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http://www.theinquirer.net/IMG/011/294011/windows81-logo.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0449" t="24443" r="30384" b="23611"/>
          <a:stretch/>
        </p:blipFill>
        <p:spPr bwMode="auto">
          <a:xfrm>
            <a:off x="5762457" y="3046931"/>
            <a:ext cx="518326" cy="51556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descr="http://www.blogcdn.com/www.engadget.com/media/2011/10/10-3-2011flash-platform-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12631" y="2114190"/>
            <a:ext cx="1368152" cy="5992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4" descr="http://www.w3.org/html/logo/downloads/HTML5_Logo_256.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00929" y="2099413"/>
            <a:ext cx="578269" cy="57826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6" descr="http://www.oracleimg.com/us/dm/java-white-2162484.bmp"/>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3980" t="9789" r="9645" b="10258"/>
          <a:stretch/>
        </p:blipFill>
        <p:spPr bwMode="auto">
          <a:xfrm>
            <a:off x="5766209" y="3711763"/>
            <a:ext cx="634720" cy="106045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8" descr="http://www.kaotique.com/wp-content/uploads/2008/10/linux.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6857" t="8667" r="29365" b="19789"/>
          <a:stretch/>
        </p:blipFill>
        <p:spPr bwMode="auto">
          <a:xfrm>
            <a:off x="6400929" y="3046931"/>
            <a:ext cx="449878" cy="55140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0" descr="http://www.famouslogos.org/wp-content/uploads/2013/04/ios-logo.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9236" r="15248"/>
          <a:stretch/>
        </p:blipFill>
        <p:spPr bwMode="auto">
          <a:xfrm>
            <a:off x="4912631" y="3722474"/>
            <a:ext cx="687745" cy="104973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2" descr="http://www.clipartlord.com/wp-content/uploads/2013/08/handheld-game-console2.pn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9436" r="11229" b="4007"/>
          <a:stretch/>
        </p:blipFill>
        <p:spPr bwMode="auto">
          <a:xfrm>
            <a:off x="2588775" y="3577470"/>
            <a:ext cx="714143" cy="864096"/>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10024931" y="3526455"/>
            <a:ext cx="989373" cy="461665"/>
          </a:xfrm>
          <a:prstGeom prst="rect">
            <a:avLst/>
          </a:prstGeom>
          <a:noFill/>
        </p:spPr>
        <p:txBody>
          <a:bodyPr wrap="none" rtlCol="0">
            <a:spAutoFit/>
          </a:bodyPr>
          <a:lstStyle/>
          <a:p>
            <a:r>
              <a:rPr lang="en-US" sz="2400" dirty="0"/>
              <a:t>Action</a:t>
            </a:r>
          </a:p>
        </p:txBody>
      </p:sp>
      <p:sp>
        <p:nvSpPr>
          <p:cNvPr id="15" name="TextBox 14"/>
          <p:cNvSpPr txBox="1"/>
          <p:nvPr/>
        </p:nvSpPr>
        <p:spPr>
          <a:xfrm>
            <a:off x="9558650" y="3100835"/>
            <a:ext cx="1210909" cy="461665"/>
          </a:xfrm>
          <a:prstGeom prst="rect">
            <a:avLst/>
          </a:prstGeom>
          <a:noFill/>
        </p:spPr>
        <p:txBody>
          <a:bodyPr wrap="none" rtlCol="0">
            <a:spAutoFit/>
          </a:bodyPr>
          <a:lstStyle/>
          <a:p>
            <a:r>
              <a:rPr lang="en-US" sz="2400" dirty="0"/>
              <a:t>Strategy</a:t>
            </a:r>
          </a:p>
        </p:txBody>
      </p:sp>
      <p:sp>
        <p:nvSpPr>
          <p:cNvPr id="16" name="TextBox 15"/>
          <p:cNvSpPr txBox="1"/>
          <p:nvPr/>
        </p:nvSpPr>
        <p:spPr>
          <a:xfrm>
            <a:off x="8401241" y="3547853"/>
            <a:ext cx="1515479" cy="461665"/>
          </a:xfrm>
          <a:prstGeom prst="rect">
            <a:avLst/>
          </a:prstGeom>
          <a:noFill/>
        </p:spPr>
        <p:txBody>
          <a:bodyPr wrap="none" rtlCol="0">
            <a:spAutoFit/>
          </a:bodyPr>
          <a:lstStyle/>
          <a:p>
            <a:r>
              <a:rPr lang="en-US" sz="2400" dirty="0"/>
              <a:t>Simulation</a:t>
            </a:r>
          </a:p>
        </p:txBody>
      </p:sp>
      <p:sp>
        <p:nvSpPr>
          <p:cNvPr id="17" name="TextBox 16"/>
          <p:cNvSpPr txBox="1"/>
          <p:nvPr/>
        </p:nvSpPr>
        <p:spPr>
          <a:xfrm>
            <a:off x="9110659" y="4424307"/>
            <a:ext cx="1005403" cy="461665"/>
          </a:xfrm>
          <a:prstGeom prst="rect">
            <a:avLst/>
          </a:prstGeom>
          <a:noFill/>
        </p:spPr>
        <p:txBody>
          <a:bodyPr wrap="none" rtlCol="0">
            <a:spAutoFit/>
          </a:bodyPr>
          <a:lstStyle/>
          <a:p>
            <a:r>
              <a:rPr lang="en-US" sz="2400" dirty="0"/>
              <a:t>Racing</a:t>
            </a:r>
          </a:p>
        </p:txBody>
      </p:sp>
      <p:sp>
        <p:nvSpPr>
          <p:cNvPr id="18" name="TextBox 17"/>
          <p:cNvSpPr txBox="1"/>
          <p:nvPr/>
        </p:nvSpPr>
        <p:spPr>
          <a:xfrm>
            <a:off x="10943063" y="3110529"/>
            <a:ext cx="625492" cy="461665"/>
          </a:xfrm>
          <a:prstGeom prst="rect">
            <a:avLst/>
          </a:prstGeom>
          <a:noFill/>
        </p:spPr>
        <p:txBody>
          <a:bodyPr wrap="none" rtlCol="0">
            <a:spAutoFit/>
          </a:bodyPr>
          <a:lstStyle/>
          <a:p>
            <a:r>
              <a:rPr lang="en-US" sz="2400" dirty="0"/>
              <a:t>FPS</a:t>
            </a:r>
          </a:p>
        </p:txBody>
      </p:sp>
      <p:sp>
        <p:nvSpPr>
          <p:cNvPr id="19" name="TextBox 18"/>
          <p:cNvSpPr txBox="1"/>
          <p:nvPr/>
        </p:nvSpPr>
        <p:spPr>
          <a:xfrm>
            <a:off x="8777203" y="4021793"/>
            <a:ext cx="1672317" cy="461665"/>
          </a:xfrm>
          <a:prstGeom prst="rect">
            <a:avLst/>
          </a:prstGeom>
          <a:noFill/>
        </p:spPr>
        <p:txBody>
          <a:bodyPr wrap="none" rtlCol="0">
            <a:spAutoFit/>
          </a:bodyPr>
          <a:lstStyle/>
          <a:p>
            <a:r>
              <a:rPr lang="en-US" sz="2400" dirty="0"/>
              <a:t>Beat ‘em All</a:t>
            </a:r>
          </a:p>
        </p:txBody>
      </p:sp>
      <p:sp>
        <p:nvSpPr>
          <p:cNvPr id="20" name="TextBox 19"/>
          <p:cNvSpPr txBox="1"/>
          <p:nvPr/>
        </p:nvSpPr>
        <p:spPr>
          <a:xfrm>
            <a:off x="8672309" y="2617430"/>
            <a:ext cx="859531" cy="461665"/>
          </a:xfrm>
          <a:prstGeom prst="rect">
            <a:avLst/>
          </a:prstGeom>
          <a:noFill/>
        </p:spPr>
        <p:txBody>
          <a:bodyPr wrap="none" rtlCol="0">
            <a:spAutoFit/>
          </a:bodyPr>
          <a:lstStyle/>
          <a:p>
            <a:r>
              <a:rPr lang="en-US" sz="2400" dirty="0"/>
              <a:t>Sport</a:t>
            </a:r>
          </a:p>
        </p:txBody>
      </p:sp>
      <p:sp>
        <p:nvSpPr>
          <p:cNvPr id="21" name="TextBox 20"/>
          <p:cNvSpPr txBox="1"/>
          <p:nvPr/>
        </p:nvSpPr>
        <p:spPr>
          <a:xfrm>
            <a:off x="7854103" y="3088037"/>
            <a:ext cx="1525033" cy="461665"/>
          </a:xfrm>
          <a:prstGeom prst="rect">
            <a:avLst/>
          </a:prstGeom>
          <a:noFill/>
        </p:spPr>
        <p:txBody>
          <a:bodyPr wrap="none" rtlCol="0">
            <a:spAutoFit/>
          </a:bodyPr>
          <a:lstStyle/>
          <a:p>
            <a:r>
              <a:rPr lang="en-US" sz="2400" dirty="0"/>
              <a:t>Platformer</a:t>
            </a:r>
          </a:p>
        </p:txBody>
      </p:sp>
      <p:sp>
        <p:nvSpPr>
          <p:cNvPr id="22" name="TextBox 21"/>
          <p:cNvSpPr txBox="1"/>
          <p:nvPr/>
        </p:nvSpPr>
        <p:spPr>
          <a:xfrm>
            <a:off x="9713223" y="2617429"/>
            <a:ext cx="1178849" cy="461665"/>
          </a:xfrm>
          <a:prstGeom prst="rect">
            <a:avLst/>
          </a:prstGeom>
          <a:noFill/>
        </p:spPr>
        <p:txBody>
          <a:bodyPr wrap="none" rtlCol="0">
            <a:spAutoFit/>
          </a:bodyPr>
          <a:lstStyle/>
          <a:p>
            <a:r>
              <a:rPr lang="en-US" sz="2400" dirty="0"/>
              <a:t>Fighting</a:t>
            </a:r>
          </a:p>
        </p:txBody>
      </p:sp>
      <p:sp>
        <p:nvSpPr>
          <p:cNvPr id="23" name="TextBox 22"/>
          <p:cNvSpPr txBox="1"/>
          <p:nvPr/>
        </p:nvSpPr>
        <p:spPr>
          <a:xfrm>
            <a:off x="9158981" y="2202612"/>
            <a:ext cx="973343" cy="461665"/>
          </a:xfrm>
          <a:prstGeom prst="rect">
            <a:avLst/>
          </a:prstGeom>
          <a:noFill/>
        </p:spPr>
        <p:txBody>
          <a:bodyPr wrap="none" rtlCol="0">
            <a:spAutoFit/>
          </a:bodyPr>
          <a:lstStyle/>
          <a:p>
            <a:r>
              <a:rPr lang="en-US" sz="2400" dirty="0"/>
              <a:t>Puzzle</a:t>
            </a:r>
          </a:p>
        </p:txBody>
      </p:sp>
      <p:sp>
        <p:nvSpPr>
          <p:cNvPr id="25" name="TextBox 24"/>
          <p:cNvSpPr txBox="1"/>
          <p:nvPr/>
        </p:nvSpPr>
        <p:spPr>
          <a:xfrm>
            <a:off x="9107501" y="6550223"/>
            <a:ext cx="3084499" cy="307777"/>
          </a:xfrm>
          <a:prstGeom prst="rect">
            <a:avLst/>
          </a:prstGeom>
          <a:noFill/>
        </p:spPr>
        <p:txBody>
          <a:bodyPr wrap="none" rtlCol="0">
            <a:spAutoFit/>
          </a:bodyPr>
          <a:lstStyle/>
          <a:p>
            <a:pPr algn="r"/>
            <a:r>
              <a:rPr lang="id-ID" sz="1400">
                <a:solidFill>
                  <a:schemeClr val="tx2">
                    <a:lumMod val="50000"/>
                  </a:schemeClr>
                </a:solidFill>
              </a:rPr>
              <a:t>bayusetiaji@amikom.ac.id | 201</a:t>
            </a:r>
            <a:r>
              <a:rPr lang="en-US" sz="1400">
                <a:solidFill>
                  <a:schemeClr val="tx2">
                    <a:lumMod val="50000"/>
                  </a:schemeClr>
                </a:solidFill>
              </a:rPr>
              <a:t>9</a:t>
            </a:r>
            <a:endParaRPr lang="id-ID" sz="1400">
              <a:solidFill>
                <a:schemeClr val="tx2">
                  <a:lumMod val="50000"/>
                </a:schemeClr>
              </a:solidFill>
            </a:endParaRPr>
          </a:p>
        </p:txBody>
      </p:sp>
    </p:spTree>
    <p:extLst>
      <p:ext uri="{BB962C8B-B14F-4D97-AF65-F5344CB8AC3E}">
        <p14:creationId xmlns:p14="http://schemas.microsoft.com/office/powerpoint/2010/main" val="408931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p:bldP spid="20" grpId="0"/>
      <p:bldP spid="21" grpId="0"/>
      <p:bldP spid="22" grpId="0"/>
      <p:bldP spid="23"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1126</TotalTime>
  <Words>871</Words>
  <Application>Microsoft Office PowerPoint</Application>
  <PresentationFormat>Widescreen</PresentationFormat>
  <Paragraphs>111</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Century Gothic</vt:lpstr>
      <vt:lpstr>Wingdings</vt:lpstr>
      <vt:lpstr>Wingdings 3</vt:lpstr>
      <vt:lpstr>Wisp</vt:lpstr>
      <vt:lpstr>02 Game: sekilas</vt:lpstr>
      <vt:lpstr>Sejarah</vt:lpstr>
      <vt:lpstr>PowerPoint Presentation</vt:lpstr>
      <vt:lpstr>PowerPoint Presentation</vt:lpstr>
      <vt:lpstr>PowerPoint Presentation</vt:lpstr>
      <vt:lpstr>PowerPoint Presentation</vt:lpstr>
      <vt:lpstr>PowerPoint Presentation</vt:lpstr>
      <vt:lpstr>Genre</vt:lpstr>
      <vt:lpstr>Game</vt:lpstr>
      <vt:lpstr>Rating</vt:lpstr>
      <vt:lpstr>PowerPoint Presentation</vt:lpstr>
      <vt:lpstr>PowerPoint Presentation</vt:lpstr>
      <vt:lpstr>PowerPoint Presentation</vt:lpstr>
      <vt:lpstr>PowerPoint Presentation</vt:lpstr>
      <vt:lpstr>IGRS Classifications (age)</vt:lpstr>
      <vt:lpstr>IGRS Classifications (content)</vt:lpstr>
      <vt:lpstr>References</vt:lpstr>
      <vt:lpstr>Peluang</vt:lpstr>
      <vt:lpstr>PowerPoint Presentation</vt:lpstr>
      <vt:lpstr>PowerPoint Presentation</vt:lpstr>
      <vt:lpstr>Rantai Industri</vt:lpstr>
      <vt:lpstr>Model Bisnis(Mobile)</vt:lpstr>
      <vt:lpstr>PowerPoint Presentation</vt:lpstr>
    </vt:vector>
  </TitlesOfParts>
  <Company>yipsoft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01 Game: About</dc:title>
  <dc:subject>Game Technology</dc:subject>
  <dc:creator>Bayu Setiaji</dc:creator>
  <cp:keywords>history; genre; rating; opportunities</cp:keywords>
  <dc:description>About Game:
1. Timeline
2. Genre
3. Rating
4. Opportunities</dc:description>
  <cp:lastModifiedBy>Bayu Setiaji</cp:lastModifiedBy>
  <cp:revision>105</cp:revision>
  <dcterms:created xsi:type="dcterms:W3CDTF">2015-03-03T11:52:07Z</dcterms:created>
  <dcterms:modified xsi:type="dcterms:W3CDTF">2025-03-05T03:30:35Z</dcterms:modified>
  <cp:category>game</cp:category>
</cp:coreProperties>
</file>