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56" r:id="rId2"/>
    <p:sldId id="280" r:id="rId3"/>
    <p:sldId id="277" r:id="rId4"/>
    <p:sldId id="278" r:id="rId5"/>
    <p:sldId id="279" r:id="rId6"/>
    <p:sldId id="273" r:id="rId7"/>
    <p:sldId id="265" r:id="rId8"/>
    <p:sldId id="274" r:id="rId9"/>
    <p:sldId id="276" r:id="rId10"/>
    <p:sldId id="281" r:id="rId11"/>
    <p:sldId id="282" r:id="rId12"/>
    <p:sldId id="283" r:id="rId13"/>
    <p:sldId id="275" r:id="rId14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350E75-52AD-45DE-8CE4-C8CF8207AFFE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244BE2BD-7AD4-4735-A35F-E77052A87536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r>
            <a:rPr lang="id-ID"/>
            <a:t>Concept</a:t>
          </a:r>
          <a:endParaRPr lang="en-US" dirty="0"/>
        </a:p>
      </dgm:t>
    </dgm:pt>
    <dgm:pt modelId="{C73BF8EF-C1DC-4FC3-8F34-843E60C716AE}" type="parTrans" cxnId="{538CC806-41B3-4213-A7B5-3C4623F416EF}">
      <dgm:prSet/>
      <dgm:spPr/>
      <dgm:t>
        <a:bodyPr/>
        <a:lstStyle/>
        <a:p>
          <a:endParaRPr lang="en-US"/>
        </a:p>
      </dgm:t>
    </dgm:pt>
    <dgm:pt modelId="{0B305134-F338-46D9-B243-EA3BA4316586}" type="sibTrans" cxnId="{538CC806-41B3-4213-A7B5-3C4623F416EF}">
      <dgm:prSet/>
      <dgm:spPr/>
      <dgm:t>
        <a:bodyPr/>
        <a:lstStyle/>
        <a:p>
          <a:endParaRPr lang="en-US"/>
        </a:p>
      </dgm:t>
    </dgm:pt>
    <dgm:pt modelId="{39D363FF-684D-4CFF-BBC8-BF9207B6A75D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r>
            <a:rPr lang="en-US"/>
            <a:t>Prototype</a:t>
          </a:r>
          <a:endParaRPr lang="en-US" dirty="0"/>
        </a:p>
      </dgm:t>
    </dgm:pt>
    <dgm:pt modelId="{94BB2FC8-AB0E-4B9E-90D9-D55DB0237F90}" type="parTrans" cxnId="{B38959AB-28B3-4B2E-9E56-D5FF929FD38E}">
      <dgm:prSet/>
      <dgm:spPr/>
      <dgm:t>
        <a:bodyPr/>
        <a:lstStyle/>
        <a:p>
          <a:endParaRPr lang="en-US"/>
        </a:p>
      </dgm:t>
    </dgm:pt>
    <dgm:pt modelId="{35238EDA-8FDA-420C-803A-D82ED55FB94E}" type="sibTrans" cxnId="{B38959AB-28B3-4B2E-9E56-D5FF929FD38E}">
      <dgm:prSet/>
      <dgm:spPr/>
      <dgm:t>
        <a:bodyPr/>
        <a:lstStyle/>
        <a:p>
          <a:endParaRPr lang="en-US"/>
        </a:p>
      </dgm:t>
    </dgm:pt>
    <dgm:pt modelId="{FDF1BF75-1543-4B44-A813-25CD08628E24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r>
            <a:rPr lang="en-US" sz="1500"/>
            <a:t>Impleme</a:t>
          </a:r>
          <a:r>
            <a:rPr lang="id-ID" sz="1500"/>
            <a:t>ntation</a:t>
          </a:r>
          <a:endParaRPr lang="en-US" sz="1500"/>
        </a:p>
        <a:p>
          <a:r>
            <a:rPr lang="en-US" sz="1000"/>
            <a:t>programming, art production</a:t>
          </a:r>
          <a:endParaRPr lang="en-US" sz="1000" dirty="0"/>
        </a:p>
      </dgm:t>
    </dgm:pt>
    <dgm:pt modelId="{E191B9A6-6C2F-48F3-8B2F-5FBF14F18592}" type="parTrans" cxnId="{A8C7DFC6-9541-4C5F-B443-7ADE4D993C37}">
      <dgm:prSet/>
      <dgm:spPr/>
      <dgm:t>
        <a:bodyPr/>
        <a:lstStyle/>
        <a:p>
          <a:endParaRPr lang="en-US"/>
        </a:p>
      </dgm:t>
    </dgm:pt>
    <dgm:pt modelId="{9444FE46-AC01-4726-8DA1-8240789C1D53}" type="sibTrans" cxnId="{A8C7DFC6-9541-4C5F-B443-7ADE4D993C37}">
      <dgm:prSet/>
      <dgm:spPr/>
      <dgm:t>
        <a:bodyPr/>
        <a:lstStyle/>
        <a:p>
          <a:endParaRPr lang="en-US"/>
        </a:p>
      </dgm:t>
    </dgm:pt>
    <dgm:pt modelId="{0A02E745-25B7-4F2F-B1E8-38CA687FDA09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r>
            <a:rPr lang="en-US"/>
            <a:t>Tes</a:t>
          </a:r>
          <a:r>
            <a:rPr lang="id-ID"/>
            <a:t>t</a:t>
          </a:r>
          <a:endParaRPr lang="en-US" dirty="0"/>
        </a:p>
      </dgm:t>
    </dgm:pt>
    <dgm:pt modelId="{16706292-9EA5-44B8-B87D-92C2582AE37B}" type="parTrans" cxnId="{344D813D-4FCC-4E6D-9AAE-58044FE8D306}">
      <dgm:prSet/>
      <dgm:spPr/>
      <dgm:t>
        <a:bodyPr/>
        <a:lstStyle/>
        <a:p>
          <a:endParaRPr lang="en-US"/>
        </a:p>
      </dgm:t>
    </dgm:pt>
    <dgm:pt modelId="{588D4723-2739-4F88-8BE8-6D24A37B0E4D}" type="sibTrans" cxnId="{344D813D-4FCC-4E6D-9AAE-58044FE8D306}">
      <dgm:prSet/>
      <dgm:spPr/>
      <dgm:t>
        <a:bodyPr/>
        <a:lstStyle/>
        <a:p>
          <a:endParaRPr lang="en-US"/>
        </a:p>
      </dgm:t>
    </dgm:pt>
    <dgm:pt modelId="{A86EC0D4-A04F-49D6-8CA3-E0282315C97D}">
      <dgm:prSet phldrT="[Text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r>
            <a:rPr lang="en-US"/>
            <a:t>R</a:t>
          </a:r>
          <a:r>
            <a:rPr lang="id-ID"/>
            <a:t>elease</a:t>
          </a:r>
          <a:endParaRPr lang="en-US" dirty="0"/>
        </a:p>
      </dgm:t>
    </dgm:pt>
    <dgm:pt modelId="{6559C921-E1EA-4846-9E90-3D4D5C811BA9}" type="parTrans" cxnId="{72573F41-AA17-4265-ADFB-86C80404A562}">
      <dgm:prSet/>
      <dgm:spPr/>
      <dgm:t>
        <a:bodyPr/>
        <a:lstStyle/>
        <a:p>
          <a:endParaRPr lang="en-US"/>
        </a:p>
      </dgm:t>
    </dgm:pt>
    <dgm:pt modelId="{91C5B2B4-93DE-4D49-8FBF-869D2A6DB27C}" type="sibTrans" cxnId="{72573F41-AA17-4265-ADFB-86C80404A562}">
      <dgm:prSet/>
      <dgm:spPr/>
      <dgm:t>
        <a:bodyPr/>
        <a:lstStyle/>
        <a:p>
          <a:endParaRPr lang="en-US"/>
        </a:p>
      </dgm:t>
    </dgm:pt>
    <dgm:pt modelId="{8FFAB01B-FD03-4D74-A0CF-3C43DCFF38B4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r>
            <a:rPr lang="en-US"/>
            <a:t>Design</a:t>
          </a:r>
          <a:endParaRPr lang="en-US" dirty="0"/>
        </a:p>
      </dgm:t>
    </dgm:pt>
    <dgm:pt modelId="{8807D773-7F7D-461C-AC4C-EF8C1734863B}" type="parTrans" cxnId="{40B1F343-FD46-44C8-A3AE-E2EB41A0271A}">
      <dgm:prSet/>
      <dgm:spPr/>
      <dgm:t>
        <a:bodyPr/>
        <a:lstStyle/>
        <a:p>
          <a:endParaRPr lang="id-ID"/>
        </a:p>
      </dgm:t>
    </dgm:pt>
    <dgm:pt modelId="{0640A7C8-92AD-447E-9C73-4796A4926499}" type="sibTrans" cxnId="{40B1F343-FD46-44C8-A3AE-E2EB41A0271A}">
      <dgm:prSet/>
      <dgm:spPr/>
      <dgm:t>
        <a:bodyPr/>
        <a:lstStyle/>
        <a:p>
          <a:endParaRPr lang="id-ID"/>
        </a:p>
      </dgm:t>
    </dgm:pt>
    <dgm:pt modelId="{4C69CF2D-825D-4949-9187-E414E298DC11}" type="pres">
      <dgm:prSet presAssocID="{24350E75-52AD-45DE-8CE4-C8CF8207AFFE}" presName="Name0" presStyleCnt="0">
        <dgm:presLayoutVars>
          <dgm:dir/>
          <dgm:resizeHandles val="exact"/>
        </dgm:presLayoutVars>
      </dgm:prSet>
      <dgm:spPr/>
    </dgm:pt>
    <dgm:pt modelId="{B73948EA-507C-43AB-8B2E-9C159BEFA1EA}" type="pres">
      <dgm:prSet presAssocID="{244BE2BD-7AD4-4735-A35F-E77052A87536}" presName="parTxOnly" presStyleLbl="node1" presStyleIdx="0" presStyleCnt="6" custScaleX="67110">
        <dgm:presLayoutVars>
          <dgm:bulletEnabled val="1"/>
        </dgm:presLayoutVars>
      </dgm:prSet>
      <dgm:spPr/>
    </dgm:pt>
    <dgm:pt modelId="{A4CA2C84-C89E-42D5-83CA-AC17CBC97A3C}" type="pres">
      <dgm:prSet presAssocID="{0B305134-F338-46D9-B243-EA3BA4316586}" presName="parSpace" presStyleCnt="0"/>
      <dgm:spPr/>
    </dgm:pt>
    <dgm:pt modelId="{6943D830-AF80-4602-8575-D52BCF0F5530}" type="pres">
      <dgm:prSet presAssocID="{8FFAB01B-FD03-4D74-A0CF-3C43DCFF38B4}" presName="parTxOnly" presStyleLbl="node1" presStyleIdx="1" presStyleCnt="6" custScaleX="78299">
        <dgm:presLayoutVars>
          <dgm:bulletEnabled val="1"/>
        </dgm:presLayoutVars>
      </dgm:prSet>
      <dgm:spPr/>
    </dgm:pt>
    <dgm:pt modelId="{E82FA04B-BB36-46EC-B527-682ACE064EC4}" type="pres">
      <dgm:prSet presAssocID="{0640A7C8-92AD-447E-9C73-4796A4926499}" presName="parSpace" presStyleCnt="0"/>
      <dgm:spPr/>
    </dgm:pt>
    <dgm:pt modelId="{69AB0B70-9CB3-44A7-86FF-95288CB63D75}" type="pres">
      <dgm:prSet presAssocID="{39D363FF-684D-4CFF-BBC8-BF9207B6A75D}" presName="parTxOnly" presStyleLbl="node1" presStyleIdx="2" presStyleCnt="6" custScaleX="95771">
        <dgm:presLayoutVars>
          <dgm:bulletEnabled val="1"/>
        </dgm:presLayoutVars>
      </dgm:prSet>
      <dgm:spPr/>
    </dgm:pt>
    <dgm:pt modelId="{65306E5D-29B5-46F3-A76E-C2FCD25913D9}" type="pres">
      <dgm:prSet presAssocID="{35238EDA-8FDA-420C-803A-D82ED55FB94E}" presName="parSpace" presStyleCnt="0"/>
      <dgm:spPr/>
    </dgm:pt>
    <dgm:pt modelId="{2AF256A1-A8D9-4476-BB8D-96B2F6C82F5C}" type="pres">
      <dgm:prSet presAssocID="{FDF1BF75-1543-4B44-A813-25CD08628E24}" presName="parTxOnly" presStyleLbl="node1" presStyleIdx="3" presStyleCnt="6" custScaleX="131559">
        <dgm:presLayoutVars>
          <dgm:bulletEnabled val="1"/>
        </dgm:presLayoutVars>
      </dgm:prSet>
      <dgm:spPr/>
    </dgm:pt>
    <dgm:pt modelId="{B978BD7C-E7B0-4758-9CBA-40FA9B42E6A8}" type="pres">
      <dgm:prSet presAssocID="{9444FE46-AC01-4726-8DA1-8240789C1D53}" presName="parSpace" presStyleCnt="0"/>
      <dgm:spPr/>
    </dgm:pt>
    <dgm:pt modelId="{4D2DA007-26D1-4BFF-AD45-CE89C3A46475}" type="pres">
      <dgm:prSet presAssocID="{0A02E745-25B7-4F2F-B1E8-38CA687FDA09}" presName="parTxOnly" presStyleLbl="node1" presStyleIdx="4" presStyleCnt="6" custScaleX="71843">
        <dgm:presLayoutVars>
          <dgm:bulletEnabled val="1"/>
        </dgm:presLayoutVars>
      </dgm:prSet>
      <dgm:spPr/>
    </dgm:pt>
    <dgm:pt modelId="{E484F578-F62D-4939-AD1E-0CBDC58E2078}" type="pres">
      <dgm:prSet presAssocID="{588D4723-2739-4F88-8BE8-6D24A37B0E4D}" presName="parSpace" presStyleCnt="0"/>
      <dgm:spPr/>
    </dgm:pt>
    <dgm:pt modelId="{ED2466CA-3DA6-4758-86EA-DC6DB85E9C05}" type="pres">
      <dgm:prSet presAssocID="{A86EC0D4-A04F-49D6-8CA3-E0282315C97D}" presName="parTxOnly" presStyleLbl="node1" presStyleIdx="5" presStyleCnt="6">
        <dgm:presLayoutVars>
          <dgm:bulletEnabled val="1"/>
        </dgm:presLayoutVars>
      </dgm:prSet>
      <dgm:spPr/>
    </dgm:pt>
  </dgm:ptLst>
  <dgm:cxnLst>
    <dgm:cxn modelId="{538CC806-41B3-4213-A7B5-3C4623F416EF}" srcId="{24350E75-52AD-45DE-8CE4-C8CF8207AFFE}" destId="{244BE2BD-7AD4-4735-A35F-E77052A87536}" srcOrd="0" destOrd="0" parTransId="{C73BF8EF-C1DC-4FC3-8F34-843E60C716AE}" sibTransId="{0B305134-F338-46D9-B243-EA3BA4316586}"/>
    <dgm:cxn modelId="{44257218-E97F-4FC5-96BE-AC2678820D23}" type="presOf" srcId="{24350E75-52AD-45DE-8CE4-C8CF8207AFFE}" destId="{4C69CF2D-825D-4949-9187-E414E298DC11}" srcOrd="0" destOrd="0" presId="urn:microsoft.com/office/officeart/2005/8/layout/hChevron3"/>
    <dgm:cxn modelId="{344D813D-4FCC-4E6D-9AAE-58044FE8D306}" srcId="{24350E75-52AD-45DE-8CE4-C8CF8207AFFE}" destId="{0A02E745-25B7-4F2F-B1E8-38CA687FDA09}" srcOrd="4" destOrd="0" parTransId="{16706292-9EA5-44B8-B87D-92C2582AE37B}" sibTransId="{588D4723-2739-4F88-8BE8-6D24A37B0E4D}"/>
    <dgm:cxn modelId="{0C1E3D60-89D8-4933-84E9-89DF0776A86E}" type="presOf" srcId="{244BE2BD-7AD4-4735-A35F-E77052A87536}" destId="{B73948EA-507C-43AB-8B2E-9C159BEFA1EA}" srcOrd="0" destOrd="0" presId="urn:microsoft.com/office/officeart/2005/8/layout/hChevron3"/>
    <dgm:cxn modelId="{72573F41-AA17-4265-ADFB-86C80404A562}" srcId="{24350E75-52AD-45DE-8CE4-C8CF8207AFFE}" destId="{A86EC0D4-A04F-49D6-8CA3-E0282315C97D}" srcOrd="5" destOrd="0" parTransId="{6559C921-E1EA-4846-9E90-3D4D5C811BA9}" sibTransId="{91C5B2B4-93DE-4D49-8FBF-869D2A6DB27C}"/>
    <dgm:cxn modelId="{40B1F343-FD46-44C8-A3AE-E2EB41A0271A}" srcId="{24350E75-52AD-45DE-8CE4-C8CF8207AFFE}" destId="{8FFAB01B-FD03-4D74-A0CF-3C43DCFF38B4}" srcOrd="1" destOrd="0" parTransId="{8807D773-7F7D-461C-AC4C-EF8C1734863B}" sibTransId="{0640A7C8-92AD-447E-9C73-4796A4926499}"/>
    <dgm:cxn modelId="{56CE1472-FDBD-400C-927F-ADF3174FC859}" type="presOf" srcId="{A86EC0D4-A04F-49D6-8CA3-E0282315C97D}" destId="{ED2466CA-3DA6-4758-86EA-DC6DB85E9C05}" srcOrd="0" destOrd="0" presId="urn:microsoft.com/office/officeart/2005/8/layout/hChevron3"/>
    <dgm:cxn modelId="{4545907D-070F-4FB6-ACF6-A67C1B4F715E}" type="presOf" srcId="{0A02E745-25B7-4F2F-B1E8-38CA687FDA09}" destId="{4D2DA007-26D1-4BFF-AD45-CE89C3A46475}" srcOrd="0" destOrd="0" presId="urn:microsoft.com/office/officeart/2005/8/layout/hChevron3"/>
    <dgm:cxn modelId="{176D7C90-543C-493E-B002-847A33754863}" type="presOf" srcId="{8FFAB01B-FD03-4D74-A0CF-3C43DCFF38B4}" destId="{6943D830-AF80-4602-8575-D52BCF0F5530}" srcOrd="0" destOrd="0" presId="urn:microsoft.com/office/officeart/2005/8/layout/hChevron3"/>
    <dgm:cxn modelId="{B38959AB-28B3-4B2E-9E56-D5FF929FD38E}" srcId="{24350E75-52AD-45DE-8CE4-C8CF8207AFFE}" destId="{39D363FF-684D-4CFF-BBC8-BF9207B6A75D}" srcOrd="2" destOrd="0" parTransId="{94BB2FC8-AB0E-4B9E-90D9-D55DB0237F90}" sibTransId="{35238EDA-8FDA-420C-803A-D82ED55FB94E}"/>
    <dgm:cxn modelId="{A8C7DFC6-9541-4C5F-B443-7ADE4D993C37}" srcId="{24350E75-52AD-45DE-8CE4-C8CF8207AFFE}" destId="{FDF1BF75-1543-4B44-A813-25CD08628E24}" srcOrd="3" destOrd="0" parTransId="{E191B9A6-6C2F-48F3-8B2F-5FBF14F18592}" sibTransId="{9444FE46-AC01-4726-8DA1-8240789C1D53}"/>
    <dgm:cxn modelId="{D5CC0BE7-D429-492D-AE1A-8F9E455EBD1E}" type="presOf" srcId="{FDF1BF75-1543-4B44-A813-25CD08628E24}" destId="{2AF256A1-A8D9-4476-BB8D-96B2F6C82F5C}" srcOrd="0" destOrd="0" presId="urn:microsoft.com/office/officeart/2005/8/layout/hChevron3"/>
    <dgm:cxn modelId="{7DEA0CF4-65B7-4000-A752-53EDB9DA5724}" type="presOf" srcId="{39D363FF-684D-4CFF-BBC8-BF9207B6A75D}" destId="{69AB0B70-9CB3-44A7-86FF-95288CB63D75}" srcOrd="0" destOrd="0" presId="urn:microsoft.com/office/officeart/2005/8/layout/hChevron3"/>
    <dgm:cxn modelId="{8DE4FD92-2B6E-4FB0-A2EB-35C2C7493255}" type="presParOf" srcId="{4C69CF2D-825D-4949-9187-E414E298DC11}" destId="{B73948EA-507C-43AB-8B2E-9C159BEFA1EA}" srcOrd="0" destOrd="0" presId="urn:microsoft.com/office/officeart/2005/8/layout/hChevron3"/>
    <dgm:cxn modelId="{98FAFCD6-41FB-4792-99D5-C76819050CB0}" type="presParOf" srcId="{4C69CF2D-825D-4949-9187-E414E298DC11}" destId="{A4CA2C84-C89E-42D5-83CA-AC17CBC97A3C}" srcOrd="1" destOrd="0" presId="urn:microsoft.com/office/officeart/2005/8/layout/hChevron3"/>
    <dgm:cxn modelId="{5F56CBF3-F177-4BC0-8E2A-2BD75C076447}" type="presParOf" srcId="{4C69CF2D-825D-4949-9187-E414E298DC11}" destId="{6943D830-AF80-4602-8575-D52BCF0F5530}" srcOrd="2" destOrd="0" presId="urn:microsoft.com/office/officeart/2005/8/layout/hChevron3"/>
    <dgm:cxn modelId="{7DFDB3CE-A6E0-4FC2-80F0-EE2325A59EEF}" type="presParOf" srcId="{4C69CF2D-825D-4949-9187-E414E298DC11}" destId="{E82FA04B-BB36-46EC-B527-682ACE064EC4}" srcOrd="3" destOrd="0" presId="urn:microsoft.com/office/officeart/2005/8/layout/hChevron3"/>
    <dgm:cxn modelId="{06DC441E-38AE-4413-A515-D270237BC41A}" type="presParOf" srcId="{4C69CF2D-825D-4949-9187-E414E298DC11}" destId="{69AB0B70-9CB3-44A7-86FF-95288CB63D75}" srcOrd="4" destOrd="0" presId="urn:microsoft.com/office/officeart/2005/8/layout/hChevron3"/>
    <dgm:cxn modelId="{76904071-067B-422F-BA32-89C102CCAD2E}" type="presParOf" srcId="{4C69CF2D-825D-4949-9187-E414E298DC11}" destId="{65306E5D-29B5-46F3-A76E-C2FCD25913D9}" srcOrd="5" destOrd="0" presId="urn:microsoft.com/office/officeart/2005/8/layout/hChevron3"/>
    <dgm:cxn modelId="{B70DB730-73FF-48F3-9930-474476DDE515}" type="presParOf" srcId="{4C69CF2D-825D-4949-9187-E414E298DC11}" destId="{2AF256A1-A8D9-4476-BB8D-96B2F6C82F5C}" srcOrd="6" destOrd="0" presId="urn:microsoft.com/office/officeart/2005/8/layout/hChevron3"/>
    <dgm:cxn modelId="{EB7FC405-3FF2-4CE3-8090-8E0E2AE8D638}" type="presParOf" srcId="{4C69CF2D-825D-4949-9187-E414E298DC11}" destId="{B978BD7C-E7B0-4758-9CBA-40FA9B42E6A8}" srcOrd="7" destOrd="0" presId="urn:microsoft.com/office/officeart/2005/8/layout/hChevron3"/>
    <dgm:cxn modelId="{7F8A3417-636C-4849-9BD4-57DE9B1D90C0}" type="presParOf" srcId="{4C69CF2D-825D-4949-9187-E414E298DC11}" destId="{4D2DA007-26D1-4BFF-AD45-CE89C3A46475}" srcOrd="8" destOrd="0" presId="urn:microsoft.com/office/officeart/2005/8/layout/hChevron3"/>
    <dgm:cxn modelId="{018AEBFA-E5AB-417D-A131-4BE13D0D5AA9}" type="presParOf" srcId="{4C69CF2D-825D-4949-9187-E414E298DC11}" destId="{E484F578-F62D-4939-AD1E-0CBDC58E2078}" srcOrd="9" destOrd="0" presId="urn:microsoft.com/office/officeart/2005/8/layout/hChevron3"/>
    <dgm:cxn modelId="{26B10F96-D47D-4093-830D-ACCF02D519C1}" type="presParOf" srcId="{4C69CF2D-825D-4949-9187-E414E298DC11}" destId="{ED2466CA-3DA6-4758-86EA-DC6DB85E9C05}" srcOrd="1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3948EA-507C-43AB-8B2E-9C159BEFA1EA}">
      <dsp:nvSpPr>
        <dsp:cNvPr id="0" name=""/>
        <dsp:cNvSpPr/>
      </dsp:nvSpPr>
      <dsp:spPr>
        <a:xfrm>
          <a:off x="1584" y="711472"/>
          <a:ext cx="1398986" cy="833846"/>
        </a:xfrm>
        <a:prstGeom prst="homePlate">
          <a:avLst/>
        </a:prstGeom>
        <a:solidFill>
          <a:schemeClr val="accent3">
            <a:tint val="70000"/>
            <a:lumMod val="104000"/>
          </a:schemeClr>
        </a:solidFill>
        <a:ln w="9525" cap="rnd" cmpd="sng" algn="ctr">
          <a:solidFill>
            <a:schemeClr val="bg1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90678" tIns="45339" rIns="22670" bIns="45339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/>
            <a:t>Concept</a:t>
          </a:r>
          <a:endParaRPr lang="en-US" sz="1700" kern="1200" dirty="0"/>
        </a:p>
      </dsp:txBody>
      <dsp:txXfrm>
        <a:off x="1584" y="711472"/>
        <a:ext cx="1190525" cy="833846"/>
      </dsp:txXfrm>
    </dsp:sp>
    <dsp:sp modelId="{6943D830-AF80-4602-8575-D52BCF0F5530}">
      <dsp:nvSpPr>
        <dsp:cNvPr id="0" name=""/>
        <dsp:cNvSpPr/>
      </dsp:nvSpPr>
      <dsp:spPr>
        <a:xfrm>
          <a:off x="983647" y="711472"/>
          <a:ext cx="1632234" cy="833846"/>
        </a:xfrm>
        <a:prstGeom prst="chevron">
          <a:avLst/>
        </a:prstGeom>
        <a:solidFill>
          <a:schemeClr val="accent3">
            <a:tint val="70000"/>
            <a:lumMod val="104000"/>
          </a:schemeClr>
        </a:solidFill>
        <a:ln w="9525" cap="rnd" cmpd="sng" algn="ctr">
          <a:solidFill>
            <a:schemeClr val="bg1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8009" tIns="45339" rIns="22670" bIns="45339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Design</a:t>
          </a:r>
          <a:endParaRPr lang="en-US" sz="1700" kern="1200" dirty="0"/>
        </a:p>
      </dsp:txBody>
      <dsp:txXfrm>
        <a:off x="1400570" y="711472"/>
        <a:ext cx="798388" cy="833846"/>
      </dsp:txXfrm>
    </dsp:sp>
    <dsp:sp modelId="{69AB0B70-9CB3-44A7-86FF-95288CB63D75}">
      <dsp:nvSpPr>
        <dsp:cNvPr id="0" name=""/>
        <dsp:cNvSpPr/>
      </dsp:nvSpPr>
      <dsp:spPr>
        <a:xfrm>
          <a:off x="2198958" y="711472"/>
          <a:ext cx="1996458" cy="833846"/>
        </a:xfrm>
        <a:prstGeom prst="chevron">
          <a:avLst/>
        </a:prstGeom>
        <a:solidFill>
          <a:schemeClr val="accent3">
            <a:tint val="70000"/>
            <a:lumMod val="104000"/>
          </a:schemeClr>
        </a:solidFill>
        <a:ln w="9525" cap="rnd" cmpd="sng" algn="ctr">
          <a:solidFill>
            <a:schemeClr val="bg1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8009" tIns="45339" rIns="22670" bIns="45339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Prototype</a:t>
          </a:r>
          <a:endParaRPr lang="en-US" sz="1700" kern="1200" dirty="0"/>
        </a:p>
      </dsp:txBody>
      <dsp:txXfrm>
        <a:off x="2615881" y="711472"/>
        <a:ext cx="1162612" cy="833846"/>
      </dsp:txXfrm>
    </dsp:sp>
    <dsp:sp modelId="{2AF256A1-A8D9-4476-BB8D-96B2F6C82F5C}">
      <dsp:nvSpPr>
        <dsp:cNvPr id="0" name=""/>
        <dsp:cNvSpPr/>
      </dsp:nvSpPr>
      <dsp:spPr>
        <a:xfrm>
          <a:off x="3778493" y="711472"/>
          <a:ext cx="2742501" cy="833846"/>
        </a:xfrm>
        <a:prstGeom prst="chevron">
          <a:avLst/>
        </a:prstGeom>
        <a:solidFill>
          <a:schemeClr val="accent5">
            <a:tint val="70000"/>
            <a:lumMod val="104000"/>
          </a:schemeClr>
        </a:solidFill>
        <a:ln w="9525" cap="rnd" cmpd="sng" algn="ctr">
          <a:solidFill>
            <a:schemeClr val="bg1"/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Impleme</a:t>
          </a:r>
          <a:r>
            <a:rPr lang="id-ID" sz="1500" kern="1200"/>
            <a:t>ntation</a:t>
          </a:r>
          <a:endParaRPr lang="en-US" sz="1500" kern="1200"/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programming, art production</a:t>
          </a:r>
          <a:endParaRPr lang="en-US" sz="1000" kern="1200" dirty="0"/>
        </a:p>
      </dsp:txBody>
      <dsp:txXfrm>
        <a:off x="4195416" y="711472"/>
        <a:ext cx="1908655" cy="833846"/>
      </dsp:txXfrm>
    </dsp:sp>
    <dsp:sp modelId="{4D2DA007-26D1-4BFF-AD45-CE89C3A46475}">
      <dsp:nvSpPr>
        <dsp:cNvPr id="0" name=""/>
        <dsp:cNvSpPr/>
      </dsp:nvSpPr>
      <dsp:spPr>
        <a:xfrm>
          <a:off x="6104070" y="711472"/>
          <a:ext cx="1497651" cy="833846"/>
        </a:xfrm>
        <a:prstGeom prst="chevron">
          <a:avLst/>
        </a:prstGeom>
        <a:solidFill>
          <a:schemeClr val="accent6">
            <a:tint val="70000"/>
            <a:lumMod val="104000"/>
          </a:schemeClr>
        </a:solidFill>
        <a:ln w="9525" cap="rnd" cmpd="sng" algn="ctr">
          <a:solidFill>
            <a:schemeClr val="bg1"/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68009" tIns="45339" rIns="22670" bIns="45339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Tes</a:t>
          </a:r>
          <a:r>
            <a:rPr lang="id-ID" sz="1700" kern="1200"/>
            <a:t>t</a:t>
          </a:r>
          <a:endParaRPr lang="en-US" sz="1700" kern="1200" dirty="0"/>
        </a:p>
      </dsp:txBody>
      <dsp:txXfrm>
        <a:off x="6520993" y="711472"/>
        <a:ext cx="663805" cy="833846"/>
      </dsp:txXfrm>
    </dsp:sp>
    <dsp:sp modelId="{ED2466CA-3DA6-4758-86EA-DC6DB85E9C05}">
      <dsp:nvSpPr>
        <dsp:cNvPr id="0" name=""/>
        <dsp:cNvSpPr/>
      </dsp:nvSpPr>
      <dsp:spPr>
        <a:xfrm>
          <a:off x="7184798" y="711472"/>
          <a:ext cx="2084616" cy="833846"/>
        </a:xfrm>
        <a:prstGeom prst="chevron">
          <a:avLst/>
        </a:prstGeom>
        <a:solidFill>
          <a:schemeClr val="accent4">
            <a:tint val="70000"/>
            <a:lumMod val="104000"/>
          </a:schemeClr>
        </a:solidFill>
        <a:ln w="9525" cap="rnd" cmpd="sng" algn="ctr">
          <a:solidFill>
            <a:schemeClr val="bg1"/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8009" tIns="45339" rIns="22670" bIns="45339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R</a:t>
          </a:r>
          <a:r>
            <a:rPr lang="id-ID" sz="1700" kern="1200"/>
            <a:t>elease</a:t>
          </a:r>
          <a:endParaRPr lang="en-US" sz="1700" kern="1200" dirty="0"/>
        </a:p>
      </dsp:txBody>
      <dsp:txXfrm>
        <a:off x="7601721" y="711472"/>
        <a:ext cx="1250770" cy="8338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13/03/2025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26257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13/03/2025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39044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13/03/2025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7729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13/03/2025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05701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13/03/2025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4400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13/03/2025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40392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13/03/2025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516185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13/03/2025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29250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13/03/2025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7544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13/03/2025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15519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13/03/2025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92859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13/03/2025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81308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13/03/2025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79855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13/03/2025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20483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13/03/2025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44213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A954-7D09-420E-B086-958C25EB6CF9}" type="datetimeFigureOut">
              <a:rPr lang="id-ID" smtClean="0"/>
              <a:t>13/03/2025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65186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EA954-7D09-420E-B086-958C25EB6CF9}" type="datetimeFigureOut">
              <a:rPr lang="id-ID" smtClean="0"/>
              <a:t>13/03/2025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A78A73-8DB4-4DAF-B76E-2F0AA915CA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88735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gdd-template-single-page.docx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gdd-template-amikom.docx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amasutra.com/view/feature/131632/creating_a_great_design_document.php" TargetMode="External"/><Relationship Id="rId2" Type="http://schemas.openxmlformats.org/officeDocument/2006/relationships/hyperlink" Target="http://gamedevelopment.tutsplus.com/articles/how-and-why-to-write-a-great-game-design-document--cms-2354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q96lz725gIw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04 </a:t>
            </a:r>
            <a:r>
              <a:rPr lang="id-ID"/>
              <a:t>Game De</a:t>
            </a:r>
            <a:r>
              <a:rPr lang="en-US"/>
              <a:t>sign Document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Proyek Game</a:t>
            </a:r>
            <a:endParaRPr lang="id-ID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524000" cy="53557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ST166-S1IF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07501" y="6550223"/>
            <a:ext cx="30844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 dirty="0">
                <a:solidFill>
                  <a:schemeClr val="tx2">
                    <a:lumMod val="50000"/>
                  </a:schemeClr>
                </a:solidFill>
              </a:rPr>
              <a:t>bayusetiaji@amikom.ac.id | 20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</a:rPr>
              <a:t>25</a:t>
            </a:r>
            <a:endParaRPr lang="id-ID" sz="1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32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0421" y="3089447"/>
            <a:ext cx="7431157" cy="679105"/>
          </a:xfrm>
        </p:spPr>
        <p:txBody>
          <a:bodyPr>
            <a:normAutofit/>
          </a:bodyPr>
          <a:lstStyle/>
          <a:p>
            <a:pPr algn="ctr"/>
            <a:r>
              <a:rPr lang="id-ID" sz="2800"/>
              <a:t>Examples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380420" y="3564720"/>
            <a:ext cx="7431157" cy="4076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d-ID" sz="1800"/>
              <a:t>Template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767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hlinkClick r:id="rId2" action="ppaction://hlinkfil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2190" y="1026414"/>
            <a:ext cx="4847619" cy="552380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76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hlinkClick r:id="rId2" action="ppaction://hlinkfil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5524" y="857571"/>
            <a:ext cx="7980952" cy="514285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4582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id-ID">
                <a:hlinkClick r:id="rId2"/>
              </a:rPr>
              <a:t>http://gamedevelopment.tutsplus.com/articles/how-and-why-to-write-a-great-game-design-document--cms-23545</a:t>
            </a:r>
            <a:endParaRPr lang="en-US"/>
          </a:p>
          <a:p>
            <a:pPr>
              <a:buFont typeface="Wingdings" panose="05000000000000000000" pitchFamily="2" charset="2"/>
              <a:buChar char="§"/>
            </a:pPr>
            <a:r>
              <a:rPr lang="id-ID">
                <a:hlinkClick r:id="rId3"/>
              </a:rPr>
              <a:t>http://www.gamasutra.com/view/feature/131632/creating_a_great_design_document.php</a:t>
            </a:r>
            <a:endParaRPr lang="id-ID"/>
          </a:p>
          <a:p>
            <a:pPr>
              <a:buFont typeface="Wingdings" panose="05000000000000000000" pitchFamily="2" charset="2"/>
              <a:buChar char="§"/>
            </a:pPr>
            <a:r>
              <a:rPr lang="id-ID">
                <a:hlinkClick r:id="rId4"/>
              </a:rPr>
              <a:t>https://www.youtube.com/watch?v=q96lz725gIw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564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0421" y="3089447"/>
            <a:ext cx="7431157" cy="679105"/>
          </a:xfrm>
        </p:spPr>
        <p:txBody>
          <a:bodyPr>
            <a:normAutofit/>
          </a:bodyPr>
          <a:lstStyle/>
          <a:p>
            <a:pPr algn="ctr"/>
            <a:r>
              <a:rPr lang="id-ID" sz="2800"/>
              <a:t>Development Process</a:t>
            </a:r>
          </a:p>
        </p:txBody>
      </p:sp>
      <p:sp>
        <p:nvSpPr>
          <p:cNvPr id="4" name="Pentagon 3"/>
          <p:cNvSpPr/>
          <p:nvPr/>
        </p:nvSpPr>
        <p:spPr>
          <a:xfrm flipH="1">
            <a:off x="3520726" y="3151548"/>
            <a:ext cx="569843" cy="554901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49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80544" y="2179519"/>
          <a:ext cx="9271000" cy="2256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180544" y="2386068"/>
            <a:ext cx="13687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2">
                    <a:lumMod val="10000"/>
                  </a:schemeClr>
                </a:solidFill>
              </a:rPr>
              <a:t>Pr</a:t>
            </a:r>
            <a:r>
              <a:rPr lang="id-ID" sz="1400">
                <a:solidFill>
                  <a:schemeClr val="bg2">
                    <a:lumMod val="10000"/>
                  </a:schemeClr>
                </a:solidFill>
              </a:rPr>
              <a:t>e-production</a:t>
            </a:r>
            <a:endParaRPr lang="en-US" sz="14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50995" y="3783068"/>
            <a:ext cx="2184152" cy="523220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2">
                    <a:lumMod val="10000"/>
                  </a:schemeClr>
                </a:solidFill>
              </a:rPr>
              <a:t>P</a:t>
            </a:r>
            <a:r>
              <a:rPr lang="id-ID" sz="1400">
                <a:solidFill>
                  <a:schemeClr val="bg2">
                    <a:lumMod val="10000"/>
                  </a:schemeClr>
                </a:solidFill>
              </a:rPr>
              <a:t>r</a:t>
            </a:r>
            <a:r>
              <a:rPr lang="en-US" sz="1400">
                <a:solidFill>
                  <a:schemeClr val="bg2">
                    <a:lumMod val="10000"/>
                  </a:schemeClr>
                </a:solidFill>
              </a:rPr>
              <a:t>ogrammer</a:t>
            </a:r>
          </a:p>
          <a:p>
            <a:r>
              <a:rPr lang="en-US" sz="1400">
                <a:solidFill>
                  <a:schemeClr val="bg2">
                    <a:lumMod val="10000"/>
                  </a:schemeClr>
                </a:solidFill>
              </a:rPr>
              <a:t>Artist</a:t>
            </a:r>
            <a:endParaRPr lang="en-US" sz="14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35147" y="2386068"/>
            <a:ext cx="17126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2">
                    <a:lumMod val="10000"/>
                  </a:schemeClr>
                </a:solidFill>
              </a:rPr>
              <a:t>P</a:t>
            </a:r>
            <a:r>
              <a:rPr lang="id-ID" sz="1400">
                <a:solidFill>
                  <a:schemeClr val="bg2">
                    <a:lumMod val="10000"/>
                  </a:schemeClr>
                </a:solidFill>
              </a:rPr>
              <a:t>ost-production</a:t>
            </a:r>
            <a:endParaRPr lang="en-US" sz="14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45789" y="3783068"/>
            <a:ext cx="2110937" cy="307777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2">
                    <a:lumMod val="10000"/>
                  </a:schemeClr>
                </a:solidFill>
              </a:rPr>
              <a:t>Designer</a:t>
            </a:r>
            <a:endParaRPr lang="en-US" sz="14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56726" y="3783068"/>
            <a:ext cx="1548328" cy="307777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2">
                    <a:lumMod val="10000"/>
                  </a:schemeClr>
                </a:solidFill>
              </a:rPr>
              <a:t>Programmer</a:t>
            </a:r>
            <a:endParaRPr lang="en-US" sz="14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05054" y="2386068"/>
            <a:ext cx="15953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2">
                    <a:lumMod val="10000"/>
                  </a:schemeClr>
                </a:solidFill>
              </a:rPr>
              <a:t>Production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81088" y="3783068"/>
            <a:ext cx="970831" cy="307777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2">
                    <a:lumMod val="10000"/>
                  </a:schemeClr>
                </a:solidFill>
              </a:rPr>
              <a:t>Tester</a:t>
            </a:r>
            <a:endParaRPr lang="en-US" sz="14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45028" y="2902966"/>
            <a:ext cx="1071154" cy="8098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Pitch</a:t>
            </a:r>
            <a:endParaRPr lang="id-ID"/>
          </a:p>
        </p:txBody>
      </p:sp>
      <p:sp>
        <p:nvSpPr>
          <p:cNvPr id="2" name="Rounded Rectangle 1"/>
          <p:cNvSpPr/>
          <p:nvPr/>
        </p:nvSpPr>
        <p:spPr>
          <a:xfrm>
            <a:off x="2116182" y="2179519"/>
            <a:ext cx="2402809" cy="212676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6" name="TextBox 15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8117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noovo.co/upload_file/download/859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603" y="3143484"/>
            <a:ext cx="648072" cy="987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youthforia.org.uk/wp-content/uploads/2013/09/Icon-Documen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7743" y="3128476"/>
            <a:ext cx="1002922" cy="1002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://findicons.com/files/icons/1700/2d/512/game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84" b="12680"/>
          <a:stretch/>
        </p:blipFill>
        <p:spPr bwMode="auto">
          <a:xfrm>
            <a:off x="8515976" y="3148543"/>
            <a:ext cx="1413444" cy="982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hevron 6"/>
          <p:cNvSpPr/>
          <p:nvPr/>
        </p:nvSpPr>
        <p:spPr>
          <a:xfrm>
            <a:off x="2935896" y="3230732"/>
            <a:ext cx="1502428" cy="817993"/>
          </a:xfrm>
          <a:prstGeom prst="chevron">
            <a:avLst>
              <a:gd name="adj" fmla="val 23750"/>
            </a:avLst>
          </a:prstGeom>
          <a:solidFill>
            <a:schemeClr val="bg2">
              <a:lumMod val="2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Story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Gameplay</a:t>
            </a:r>
          </a:p>
          <a:p>
            <a:pPr algn="ctr"/>
            <a:r>
              <a:rPr lang="en-US" sz="1200">
                <a:solidFill>
                  <a:schemeClr val="bg1"/>
                </a:solidFill>
              </a:rPr>
              <a:t>Art Style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8" name="Picture 4" descr="http://www.noovo.co/upload_file/download/859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9753" y="3775940"/>
            <a:ext cx="648072" cy="987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www.noovo.co/upload_file/download/859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5650" y="2334301"/>
            <a:ext cx="648072" cy="987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triped Right Arrow 9"/>
          <p:cNvSpPr/>
          <p:nvPr/>
        </p:nvSpPr>
        <p:spPr>
          <a:xfrm rot="19537729">
            <a:off x="5638159" y="2975070"/>
            <a:ext cx="538311" cy="216024"/>
          </a:xfrm>
          <a:prstGeom prst="striped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riped Right Arrow 10"/>
          <p:cNvSpPr/>
          <p:nvPr/>
        </p:nvSpPr>
        <p:spPr>
          <a:xfrm rot="2304790">
            <a:off x="5638158" y="3975637"/>
            <a:ext cx="538311" cy="216024"/>
          </a:xfrm>
          <a:prstGeom prst="striped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hevron 11"/>
          <p:cNvSpPr/>
          <p:nvPr/>
        </p:nvSpPr>
        <p:spPr>
          <a:xfrm rot="1373269">
            <a:off x="7144829" y="2651577"/>
            <a:ext cx="1296144" cy="648072"/>
          </a:xfrm>
          <a:prstGeom prst="chevron">
            <a:avLst>
              <a:gd name="adj" fmla="val 23750"/>
            </a:avLst>
          </a:prstGeom>
          <a:solidFill>
            <a:schemeClr val="bg2">
              <a:lumMod val="2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Gr</a:t>
            </a:r>
            <a:r>
              <a:rPr lang="id-ID" sz="1200">
                <a:solidFill>
                  <a:schemeClr val="bg1"/>
                </a:solidFill>
              </a:rPr>
              <a:t>aphic</a:t>
            </a:r>
            <a:endParaRPr lang="en-US" sz="1200" dirty="0">
              <a:solidFill>
                <a:schemeClr val="bg1"/>
              </a:solidFill>
            </a:endParaRPr>
          </a:p>
          <a:p>
            <a:pPr algn="ctr"/>
            <a:r>
              <a:rPr lang="en-US" sz="1200">
                <a:solidFill>
                  <a:schemeClr val="bg1"/>
                </a:solidFill>
              </a:rPr>
              <a:t>Anim</a:t>
            </a:r>
            <a:r>
              <a:rPr lang="id-ID" sz="1200">
                <a:solidFill>
                  <a:schemeClr val="bg1"/>
                </a:solidFill>
              </a:rPr>
              <a:t>ation</a:t>
            </a:r>
            <a:endParaRPr lang="en-US" sz="1200" dirty="0">
              <a:solidFill>
                <a:schemeClr val="bg1"/>
              </a:solidFill>
            </a:endParaRPr>
          </a:p>
          <a:p>
            <a:pPr algn="ctr"/>
            <a:r>
              <a:rPr lang="en-US" sz="1200">
                <a:solidFill>
                  <a:schemeClr val="bg1"/>
                </a:solidFill>
              </a:rPr>
              <a:t>Sound FX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 rot="20430656">
            <a:off x="7126640" y="3936503"/>
            <a:ext cx="1296144" cy="648072"/>
          </a:xfrm>
          <a:prstGeom prst="chevron">
            <a:avLst>
              <a:gd name="adj" fmla="val 23750"/>
            </a:avLst>
          </a:prstGeom>
          <a:solidFill>
            <a:schemeClr val="bg2">
              <a:lumMod val="2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Logi</a:t>
            </a:r>
            <a:r>
              <a:rPr lang="id-ID" sz="1200">
                <a:solidFill>
                  <a:schemeClr val="bg1"/>
                </a:solidFill>
              </a:rPr>
              <a:t>c</a:t>
            </a:r>
            <a:endParaRPr lang="en-US" sz="1200" dirty="0">
              <a:solidFill>
                <a:schemeClr val="bg1"/>
              </a:solidFill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AI</a:t>
            </a:r>
          </a:p>
          <a:p>
            <a:pPr algn="ctr"/>
            <a:r>
              <a:rPr lang="id-ID" sz="1200">
                <a:solidFill>
                  <a:schemeClr val="bg1"/>
                </a:solidFill>
              </a:rPr>
              <a:t>Physic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94078" y="4131398"/>
            <a:ext cx="5196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GDD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19300" y="4083650"/>
            <a:ext cx="8290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Des</a:t>
            </a:r>
            <a:r>
              <a:rPr lang="id-ID" sz="1400"/>
              <a:t>igner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6326558" y="3322215"/>
            <a:ext cx="583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Artis</a:t>
            </a:r>
            <a:r>
              <a:rPr lang="id-ID" sz="1400"/>
              <a:t>t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6125034" y="4763854"/>
            <a:ext cx="10998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Progra</a:t>
            </a:r>
            <a:r>
              <a:rPr lang="id-ID" sz="1400"/>
              <a:t>m</a:t>
            </a:r>
            <a:r>
              <a:rPr lang="en-US" sz="1400"/>
              <a:t>m</a:t>
            </a:r>
            <a:r>
              <a:rPr lang="id-ID" sz="1400"/>
              <a:t>er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8913959" y="3951448"/>
            <a:ext cx="6174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Game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4293704" y="2663687"/>
            <a:ext cx="1497496" cy="18685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" name="TextBox 19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670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00325"/>
            <a:ext cx="10515600" cy="1325563"/>
          </a:xfrm>
        </p:spPr>
        <p:txBody>
          <a:bodyPr/>
          <a:lstStyle/>
          <a:p>
            <a:r>
              <a:rPr lang="en-US" sz="3200"/>
              <a:t>Game Design Document</a:t>
            </a:r>
            <a:br>
              <a:rPr lang="en-US"/>
            </a:br>
            <a:r>
              <a:rPr lang="en-US" sz="2000"/>
              <a:t>Overview</a:t>
            </a:r>
            <a:endParaRPr lang="id-ID" sz="2000"/>
          </a:p>
        </p:txBody>
      </p:sp>
      <p:sp>
        <p:nvSpPr>
          <p:cNvPr id="4" name="TextBox 3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995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2139" y="1921289"/>
            <a:ext cx="9047922" cy="3015422"/>
          </a:xfrm>
        </p:spPr>
        <p:txBody>
          <a:bodyPr>
            <a:noAutofit/>
          </a:bodyPr>
          <a:lstStyle/>
          <a:p>
            <a:r>
              <a:rPr lang="en-US" sz="2000"/>
              <a:t>A </a:t>
            </a:r>
            <a:r>
              <a:rPr lang="en-US" sz="2000">
                <a:solidFill>
                  <a:srgbClr val="0070C0"/>
                </a:solidFill>
              </a:rPr>
              <a:t>game design document </a:t>
            </a:r>
            <a:r>
              <a:rPr lang="en-US" sz="2000"/>
              <a:t>(GDD) is a highly descriptive living </a:t>
            </a:r>
            <a:r>
              <a:rPr lang="en-US" sz="2000">
                <a:solidFill>
                  <a:srgbClr val="0070C0"/>
                </a:solidFill>
              </a:rPr>
              <a:t>design document </a:t>
            </a:r>
            <a:r>
              <a:rPr lang="en-US" sz="2000"/>
              <a:t>of the </a:t>
            </a:r>
            <a:r>
              <a:rPr lang="en-US" sz="2000">
                <a:solidFill>
                  <a:srgbClr val="0070C0"/>
                </a:solidFill>
              </a:rPr>
              <a:t>design</a:t>
            </a:r>
            <a:r>
              <a:rPr lang="en-US" sz="2000"/>
              <a:t> for a </a:t>
            </a:r>
            <a:r>
              <a:rPr lang="en-US" sz="2000">
                <a:solidFill>
                  <a:srgbClr val="0070C0"/>
                </a:solidFill>
              </a:rPr>
              <a:t>video game</a:t>
            </a:r>
            <a:r>
              <a:rPr lang="en-US" sz="2000"/>
              <a:t>, created and edited by the development team as result of collaboration between </a:t>
            </a:r>
            <a:r>
              <a:rPr lang="en-US" sz="2000">
                <a:solidFill>
                  <a:srgbClr val="0070C0"/>
                </a:solidFill>
              </a:rPr>
              <a:t>designers</a:t>
            </a:r>
            <a:r>
              <a:rPr lang="en-US" sz="2000"/>
              <a:t>, </a:t>
            </a:r>
            <a:r>
              <a:rPr lang="en-US" sz="2000">
                <a:solidFill>
                  <a:srgbClr val="0070C0"/>
                </a:solidFill>
              </a:rPr>
              <a:t>artists</a:t>
            </a:r>
            <a:r>
              <a:rPr lang="en-US" sz="2000"/>
              <a:t> and </a:t>
            </a:r>
            <a:r>
              <a:rPr lang="en-US" sz="2000">
                <a:solidFill>
                  <a:srgbClr val="0070C0"/>
                </a:solidFill>
              </a:rPr>
              <a:t>programmers</a:t>
            </a:r>
            <a:r>
              <a:rPr lang="en-US" sz="2000"/>
              <a:t> as a </a:t>
            </a:r>
            <a:r>
              <a:rPr lang="en-US" sz="2000">
                <a:solidFill>
                  <a:srgbClr val="0070C0"/>
                </a:solidFill>
              </a:rPr>
              <a:t>guiding</a:t>
            </a:r>
            <a:r>
              <a:rPr lang="en-US" sz="200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>
                <a:solidFill>
                  <a:srgbClr val="0070C0"/>
                </a:solidFill>
              </a:rPr>
              <a:t>vision</a:t>
            </a:r>
            <a:r>
              <a:rPr lang="en-US" sz="200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/>
              <a:t>which is used throughout the game development process, used to </a:t>
            </a:r>
            <a:r>
              <a:rPr lang="en-US" sz="2000">
                <a:solidFill>
                  <a:srgbClr val="0070C0"/>
                </a:solidFill>
              </a:rPr>
              <a:t>organize</a:t>
            </a:r>
            <a:r>
              <a:rPr lang="en-US" sz="200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>
                <a:solidFill>
                  <a:srgbClr val="0070C0"/>
                </a:solidFill>
              </a:rPr>
              <a:t>efforts</a:t>
            </a:r>
            <a:r>
              <a:rPr lang="en-US" sz="200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/>
              <a:t>within development team. It is often attached to the </a:t>
            </a:r>
            <a:r>
              <a:rPr lang="en-US" sz="2000">
                <a:solidFill>
                  <a:srgbClr val="0070C0"/>
                </a:solidFill>
              </a:rPr>
              <a:t>agreement</a:t>
            </a:r>
            <a:r>
              <a:rPr lang="en-US" sz="2000">
                <a:solidFill>
                  <a:schemeClr val="accent1">
                    <a:lumMod val="75000"/>
                  </a:schemeClr>
                </a:solidFill>
              </a:rPr>
              <a:t> between </a:t>
            </a:r>
            <a:r>
              <a:rPr lang="en-US" sz="2000">
                <a:solidFill>
                  <a:srgbClr val="0070C0"/>
                </a:solidFill>
              </a:rPr>
              <a:t>publisher</a:t>
            </a:r>
            <a:r>
              <a:rPr lang="en-US" sz="200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>
                <a:solidFill>
                  <a:schemeClr val="accent1">
                    <a:lumMod val="75000"/>
                  </a:schemeClr>
                </a:solidFill>
              </a:rPr>
              <a:t>and </a:t>
            </a:r>
            <a:r>
              <a:rPr lang="en-US" sz="2000">
                <a:solidFill>
                  <a:srgbClr val="0070C0"/>
                </a:solidFill>
              </a:rPr>
              <a:t>developer</a:t>
            </a:r>
            <a:r>
              <a:rPr lang="en-US" sz="2000"/>
              <a:t>.</a:t>
            </a:r>
            <a:br>
              <a:rPr lang="en-US" sz="2000"/>
            </a:br>
            <a:br>
              <a:rPr lang="en-US" sz="2000"/>
            </a:br>
            <a:r>
              <a:rPr lang="en-US" sz="2000"/>
              <a:t>-Wikipedia</a:t>
            </a:r>
            <a:endParaRPr lang="id-ID" sz="2000"/>
          </a:p>
        </p:txBody>
      </p:sp>
      <p:sp>
        <p:nvSpPr>
          <p:cNvPr id="4" name="TextBox 3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300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www.youthforia.org.uk/wp-content/uploads/2013/09/Icon-Documen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1243" y="3014176"/>
            <a:ext cx="1002922" cy="1002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17645" y="3330971"/>
            <a:ext cx="548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text</a:t>
            </a:r>
            <a:endParaRPr lang="id-ID"/>
          </a:p>
        </p:txBody>
      </p:sp>
      <p:sp>
        <p:nvSpPr>
          <p:cNvPr id="7" name="TextBox 6"/>
          <p:cNvSpPr txBox="1"/>
          <p:nvPr/>
        </p:nvSpPr>
        <p:spPr>
          <a:xfrm>
            <a:off x="3445195" y="2012434"/>
            <a:ext cx="75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image</a:t>
            </a:r>
            <a:endParaRPr lang="id-ID"/>
          </a:p>
        </p:txBody>
      </p:sp>
      <p:sp>
        <p:nvSpPr>
          <p:cNvPr id="8" name="TextBox 7"/>
          <p:cNvSpPr txBox="1"/>
          <p:nvPr/>
        </p:nvSpPr>
        <p:spPr>
          <a:xfrm>
            <a:off x="5179664" y="3330971"/>
            <a:ext cx="949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diagram</a:t>
            </a:r>
            <a:endParaRPr lang="id-ID"/>
          </a:p>
        </p:txBody>
      </p:sp>
      <p:sp>
        <p:nvSpPr>
          <p:cNvPr id="9" name="TextBox 8"/>
          <p:cNvSpPr txBox="1"/>
          <p:nvPr/>
        </p:nvSpPr>
        <p:spPr>
          <a:xfrm>
            <a:off x="3194839" y="4649508"/>
            <a:ext cx="1255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concept art</a:t>
            </a:r>
            <a:endParaRPr lang="id-ID"/>
          </a:p>
        </p:txBody>
      </p:sp>
      <p:cxnSp>
        <p:nvCxnSpPr>
          <p:cNvPr id="10" name="Straight Arrow Connector 9"/>
          <p:cNvCxnSpPr>
            <a:stCxn id="2" idx="3"/>
            <a:endCxn id="6" idx="1"/>
          </p:cNvCxnSpPr>
          <p:nvPr/>
        </p:nvCxnSpPr>
        <p:spPr>
          <a:xfrm>
            <a:off x="2465744" y="3515637"/>
            <a:ext cx="85549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2"/>
            <a:endCxn id="6" idx="0"/>
          </p:cNvCxnSpPr>
          <p:nvPr/>
        </p:nvCxnSpPr>
        <p:spPr>
          <a:xfrm>
            <a:off x="3822703" y="2381766"/>
            <a:ext cx="1" cy="6324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9" idx="0"/>
            <a:endCxn id="6" idx="2"/>
          </p:cNvCxnSpPr>
          <p:nvPr/>
        </p:nvCxnSpPr>
        <p:spPr>
          <a:xfrm flipV="1">
            <a:off x="3822703" y="4017098"/>
            <a:ext cx="1" cy="6324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1"/>
            <a:endCxn id="6" idx="3"/>
          </p:cNvCxnSpPr>
          <p:nvPr/>
        </p:nvCxnSpPr>
        <p:spPr>
          <a:xfrm flipH="1">
            <a:off x="4324165" y="3515637"/>
            <a:ext cx="85549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607300" y="3242209"/>
            <a:ext cx="36583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Unstandardized</a:t>
            </a:r>
            <a:r>
              <a:rPr lang="en-US" sz="2400"/>
              <a:t> Format</a:t>
            </a:r>
            <a:endParaRPr lang="id-ID" sz="2400"/>
          </a:p>
        </p:txBody>
      </p:sp>
      <p:sp>
        <p:nvSpPr>
          <p:cNvPr id="13" name="TextBox 12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610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Structure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/>
              <a:t>Story</a:t>
            </a:r>
            <a:endParaRPr lang="id-ID"/>
          </a:p>
          <a:p>
            <a:pPr>
              <a:buFont typeface="Wingdings" panose="05000000000000000000" pitchFamily="2" charset="2"/>
              <a:buChar char="§"/>
            </a:pPr>
            <a:r>
              <a:rPr lang="en-US"/>
              <a:t>Level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/>
              <a:t>Environment</a:t>
            </a:r>
            <a:endParaRPr lang="id-ID"/>
          </a:p>
          <a:p>
            <a:pPr>
              <a:buFont typeface="Wingdings" panose="05000000000000000000" pitchFamily="2" charset="2"/>
              <a:buChar char="§"/>
            </a:pPr>
            <a:r>
              <a:rPr lang="en-US"/>
              <a:t>Art Style</a:t>
            </a:r>
            <a:endParaRPr lang="id-ID"/>
          </a:p>
          <a:p>
            <a:pPr>
              <a:buFont typeface="Wingdings" panose="05000000000000000000" pitchFamily="2" charset="2"/>
              <a:buChar char="§"/>
            </a:pPr>
            <a:r>
              <a:rPr lang="en-US"/>
              <a:t>Sound &amp; Music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/>
              <a:t>User Interface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/>
              <a:t>Gameplay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/>
              <a:t>Control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/>
              <a:t>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379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Mistakes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/>
              <a:t>Describing everything at once</a:t>
            </a:r>
            <a:endParaRPr lang="id-ID"/>
          </a:p>
          <a:p>
            <a:pPr>
              <a:buFont typeface="Wingdings" panose="05000000000000000000" pitchFamily="2" charset="2"/>
              <a:buChar char="§"/>
            </a:pPr>
            <a:r>
              <a:rPr lang="en-US"/>
              <a:t>Not setting deadlines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/>
              <a:t>Assuming every one knows what to add</a:t>
            </a:r>
            <a:endParaRPr lang="id-ID"/>
          </a:p>
          <a:p>
            <a:pPr>
              <a:buFont typeface="Wingdings" panose="05000000000000000000" pitchFamily="2" charset="2"/>
              <a:buChar char="§"/>
            </a:pPr>
            <a:r>
              <a:rPr lang="en-US"/>
              <a:t>Printing the doc</a:t>
            </a:r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245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650</TotalTime>
  <Words>365</Words>
  <Application>Microsoft Office PowerPoint</Application>
  <PresentationFormat>Widescreen</PresentationFormat>
  <Paragraphs>75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Wingdings</vt:lpstr>
      <vt:lpstr>Wingdings 3</vt:lpstr>
      <vt:lpstr>Wisp</vt:lpstr>
      <vt:lpstr>04 Game Design Document</vt:lpstr>
      <vt:lpstr>Development Process</vt:lpstr>
      <vt:lpstr>PowerPoint Presentation</vt:lpstr>
      <vt:lpstr>PowerPoint Presentation</vt:lpstr>
      <vt:lpstr>Game Design Document Overview</vt:lpstr>
      <vt:lpstr>A game design document (GDD) is a highly descriptive living design document of the design for a video game, created and edited by the development team as result of collaboration between designers, artists and programmers as a guiding vision which is used throughout the game development process, used to organize efforts within development team. It is often attached to the agreement between publisher and developer.  -Wikipedia</vt:lpstr>
      <vt:lpstr>PowerPoint Presentation</vt:lpstr>
      <vt:lpstr>Structure</vt:lpstr>
      <vt:lpstr>Common Mistakes</vt:lpstr>
      <vt:lpstr>Examples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04 Game Design Document</dc:title>
  <dc:subject>Game Technology</dc:subject>
  <dc:creator>Bayu Setiaji</dc:creator>
  <cp:keywords>design; design document;</cp:keywords>
  <dc:description>1. Game Design Doc (GDD) Overview
2. GDD Structure
2. GDD Example</dc:description>
  <cp:lastModifiedBy>Bayu Setiaji</cp:lastModifiedBy>
  <cp:revision>76</cp:revision>
  <dcterms:created xsi:type="dcterms:W3CDTF">2015-04-19T05:59:29Z</dcterms:created>
  <dcterms:modified xsi:type="dcterms:W3CDTF">2025-03-12T20:40:46Z</dcterms:modified>
  <cp:category>game</cp:category>
</cp:coreProperties>
</file>