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5"/>
  </p:notesMasterIdLst>
  <p:sldIdLst>
    <p:sldId id="256" r:id="rId3"/>
    <p:sldId id="299" r:id="rId4"/>
    <p:sldId id="300" r:id="rId5"/>
    <p:sldId id="301" r:id="rId6"/>
    <p:sldId id="304" r:id="rId7"/>
    <p:sldId id="303" r:id="rId8"/>
    <p:sldId id="306" r:id="rId9"/>
    <p:sldId id="305" r:id="rId10"/>
    <p:sldId id="312" r:id="rId11"/>
    <p:sldId id="313" r:id="rId12"/>
    <p:sldId id="307" r:id="rId13"/>
    <p:sldId id="308" r:id="rId14"/>
    <p:sldId id="309" r:id="rId15"/>
    <p:sldId id="310" r:id="rId16"/>
    <p:sldId id="311" r:id="rId17"/>
    <p:sldId id="314" r:id="rId18"/>
    <p:sldId id="315" r:id="rId19"/>
    <p:sldId id="316" r:id="rId20"/>
    <p:sldId id="317" r:id="rId21"/>
    <p:sldId id="318" r:id="rId22"/>
    <p:sldId id="273" r:id="rId23"/>
    <p:sldId id="274" r:id="rId2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Medium" panose="020B0604020202020204" charset="0"/>
      <p:regular r:id="rId30"/>
      <p:bold r:id="rId31"/>
      <p:italic r:id="rId32"/>
      <p:boldItalic r:id="rId33"/>
    </p:embeddedFont>
    <p:embeddedFont>
      <p:font typeface="Open Sans SemiBold" panose="020B07060308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C5854-8730-4611-8EA3-960FF550EAFD}" type="doc">
      <dgm:prSet loTypeId="urn:microsoft.com/office/officeart/2005/8/layout/chevron2" loCatId="process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ID"/>
        </a:p>
      </dgm:t>
    </dgm:pt>
    <dgm:pt modelId="{05CFA12A-0E0C-422E-A84D-A28B100EDF21}">
      <dgm:prSet phldrT="[Text]" custT="1"/>
      <dgm:spPr/>
      <dgm:t>
        <a:bodyPr/>
        <a:lstStyle/>
        <a:p>
          <a:r>
            <a:rPr lang="en-ID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Pengajuan Usulan Konversi SKS Mata Kuliah</a:t>
          </a:r>
        </a:p>
      </dgm:t>
    </dgm:pt>
    <dgm:pt modelId="{6CC8AD85-3FF5-413F-821C-E9903DC5574D}" type="parTrans" cxnId="{513F50E3-4535-4B93-BF94-657AF2D3DFCE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A8403DF-0F05-4B4F-BA8C-8953CEDA91FD}" type="sibTrans" cxnId="{513F50E3-4535-4B93-BF94-657AF2D3DFCE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7E94F86-D047-4539-A0E8-BEBDF654D33B}">
      <dgm:prSet phldrT="[Text]" custT="1"/>
      <dgm:spPr/>
      <dgm:t>
        <a:bodyPr/>
        <a:lstStyle/>
        <a:p>
          <a:r>
            <a:rPr lang="en-ID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Periode dibuka </a:t>
          </a:r>
          <a:r>
            <a:rPr lang="en-ID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setelah</a:t>
          </a:r>
          <a:r>
            <a:rPr lang="en-ID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masa pengisian Kartu Rencana Studi (KRS) pada semester selanjutnya (Ganjil atau pun genap)</a:t>
          </a:r>
        </a:p>
      </dgm:t>
    </dgm:pt>
    <dgm:pt modelId="{E040B8AF-868F-4874-A9A3-D5B3FF29BFA8}" type="parTrans" cxnId="{721C5749-E466-4746-9B3F-1A72252FF4B1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1C0AFD-77E7-4545-BEB6-F30964C93D37}" type="sibTrans" cxnId="{721C5749-E466-4746-9B3F-1A72252FF4B1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776420-3169-4FBA-8A33-9DB972D6BD1A}">
      <dgm:prSet phldrT="[Text]" custT="1"/>
      <dgm:spPr/>
      <dgm:t>
        <a:bodyPr/>
        <a:lstStyle/>
        <a:p>
          <a:r>
            <a:rPr lang="en-ID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Pengajuan Klaim Nilai Mata Kuliah</a:t>
          </a:r>
        </a:p>
      </dgm:t>
    </dgm:pt>
    <dgm:pt modelId="{D1816C2C-54BA-4EE7-B5AE-B3282E8D4BC9}" type="parTrans" cxnId="{7F1ED2A0-D832-47B9-A821-3D8ADAA29CC0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2D9750-4FAE-47AB-A06B-31D1476F78C7}" type="sibTrans" cxnId="{7F1ED2A0-D832-47B9-A821-3D8ADAA29CC0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0153CD9-FC63-4975-878E-13268801C446}">
      <dgm:prSet phldrT="[Text]" custT="1"/>
      <dgm:spPr/>
      <dgm:t>
        <a:bodyPr/>
        <a:lstStyle/>
        <a:p>
          <a:r>
            <a:rPr lang="en-ID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Periode dibuka pada</a:t>
          </a:r>
          <a:r>
            <a:rPr lang="en-ID" sz="1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akhir</a:t>
          </a:r>
          <a:r>
            <a:rPr lang="en-ID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semester berjalan</a:t>
          </a:r>
        </a:p>
      </dgm:t>
    </dgm:pt>
    <dgm:pt modelId="{2F6614ED-6419-4255-B648-25B78647D983}" type="parTrans" cxnId="{9B1719C9-2FE5-4DC3-90F6-91D0A87F5CAB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E2ED3F-3B5F-4176-A0DC-A23AABDB26B0}" type="sibTrans" cxnId="{9B1719C9-2FE5-4DC3-90F6-91D0A87F5CAB}">
      <dgm:prSet/>
      <dgm:spPr/>
      <dgm:t>
        <a:bodyPr/>
        <a:lstStyle/>
        <a:p>
          <a:endParaRPr lang="en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966538-7677-45F0-B7E2-AEE52BAF19CB}" type="pres">
      <dgm:prSet presAssocID="{9B7C5854-8730-4611-8EA3-960FF550EAFD}" presName="linearFlow" presStyleCnt="0">
        <dgm:presLayoutVars>
          <dgm:dir/>
          <dgm:animLvl val="lvl"/>
          <dgm:resizeHandles val="exact"/>
        </dgm:presLayoutVars>
      </dgm:prSet>
      <dgm:spPr/>
    </dgm:pt>
    <dgm:pt modelId="{51A6051D-1DA6-4CA1-8FA8-5D41085A3913}" type="pres">
      <dgm:prSet presAssocID="{05CFA12A-0E0C-422E-A84D-A28B100EDF21}" presName="composite" presStyleCnt="0"/>
      <dgm:spPr/>
    </dgm:pt>
    <dgm:pt modelId="{31DA82F6-BD48-42A5-ABD2-B22F74357D49}" type="pres">
      <dgm:prSet presAssocID="{05CFA12A-0E0C-422E-A84D-A28B100EDF2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208E6B6C-1AC4-444C-B750-18D9FA73E184}" type="pres">
      <dgm:prSet presAssocID="{05CFA12A-0E0C-422E-A84D-A28B100EDF21}" presName="descendantText" presStyleLbl="alignAcc1" presStyleIdx="0" presStyleCnt="2">
        <dgm:presLayoutVars>
          <dgm:bulletEnabled val="1"/>
        </dgm:presLayoutVars>
      </dgm:prSet>
      <dgm:spPr/>
    </dgm:pt>
    <dgm:pt modelId="{D67A8888-279D-4369-BD2D-0F01F7B3129A}" type="pres">
      <dgm:prSet presAssocID="{5A8403DF-0F05-4B4F-BA8C-8953CEDA91FD}" presName="sp" presStyleCnt="0"/>
      <dgm:spPr/>
    </dgm:pt>
    <dgm:pt modelId="{8277AE9E-4729-4964-9DBE-17D9B7BFACE2}" type="pres">
      <dgm:prSet presAssocID="{99776420-3169-4FBA-8A33-9DB972D6BD1A}" presName="composite" presStyleCnt="0"/>
      <dgm:spPr/>
    </dgm:pt>
    <dgm:pt modelId="{4D6CDF32-312C-4766-8750-79F7293BEC58}" type="pres">
      <dgm:prSet presAssocID="{99776420-3169-4FBA-8A33-9DB972D6BD1A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6E53381-A273-4818-B535-D704AD80C567}" type="pres">
      <dgm:prSet presAssocID="{99776420-3169-4FBA-8A33-9DB972D6BD1A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6525F15-F327-461B-820B-3CD9F26CA913}" type="presOf" srcId="{90153CD9-FC63-4975-878E-13268801C446}" destId="{86E53381-A273-4818-B535-D704AD80C567}" srcOrd="0" destOrd="0" presId="urn:microsoft.com/office/officeart/2005/8/layout/chevron2"/>
    <dgm:cxn modelId="{721C5749-E466-4746-9B3F-1A72252FF4B1}" srcId="{05CFA12A-0E0C-422E-A84D-A28B100EDF21}" destId="{37E94F86-D047-4539-A0E8-BEBDF654D33B}" srcOrd="0" destOrd="0" parTransId="{E040B8AF-868F-4874-A9A3-D5B3FF29BFA8}" sibTransId="{9F1C0AFD-77E7-4545-BEB6-F30964C93D37}"/>
    <dgm:cxn modelId="{78B95D75-86B2-4652-9460-7A90FABA3B47}" type="presOf" srcId="{99776420-3169-4FBA-8A33-9DB972D6BD1A}" destId="{4D6CDF32-312C-4766-8750-79F7293BEC58}" srcOrd="0" destOrd="0" presId="urn:microsoft.com/office/officeart/2005/8/layout/chevron2"/>
    <dgm:cxn modelId="{D5300B82-343F-47BF-B6A8-CD037BE2DA6E}" type="presOf" srcId="{37E94F86-D047-4539-A0E8-BEBDF654D33B}" destId="{208E6B6C-1AC4-444C-B750-18D9FA73E184}" srcOrd="0" destOrd="0" presId="urn:microsoft.com/office/officeart/2005/8/layout/chevron2"/>
    <dgm:cxn modelId="{9829FC82-F83B-4BEE-B13D-655BEDFBE0C1}" type="presOf" srcId="{05CFA12A-0E0C-422E-A84D-A28B100EDF21}" destId="{31DA82F6-BD48-42A5-ABD2-B22F74357D49}" srcOrd="0" destOrd="0" presId="urn:microsoft.com/office/officeart/2005/8/layout/chevron2"/>
    <dgm:cxn modelId="{7F1ED2A0-D832-47B9-A821-3D8ADAA29CC0}" srcId="{9B7C5854-8730-4611-8EA3-960FF550EAFD}" destId="{99776420-3169-4FBA-8A33-9DB972D6BD1A}" srcOrd="1" destOrd="0" parTransId="{D1816C2C-54BA-4EE7-B5AE-B3282E8D4BC9}" sibTransId="{1A2D9750-4FAE-47AB-A06B-31D1476F78C7}"/>
    <dgm:cxn modelId="{9B1719C9-2FE5-4DC3-90F6-91D0A87F5CAB}" srcId="{99776420-3169-4FBA-8A33-9DB972D6BD1A}" destId="{90153CD9-FC63-4975-878E-13268801C446}" srcOrd="0" destOrd="0" parTransId="{2F6614ED-6419-4255-B648-25B78647D983}" sibTransId="{DCE2ED3F-3B5F-4176-A0DC-A23AABDB26B0}"/>
    <dgm:cxn modelId="{FD39D6E2-3C6B-49A2-A9F8-614678204E68}" type="presOf" srcId="{9B7C5854-8730-4611-8EA3-960FF550EAFD}" destId="{8E966538-7677-45F0-B7E2-AEE52BAF19CB}" srcOrd="0" destOrd="0" presId="urn:microsoft.com/office/officeart/2005/8/layout/chevron2"/>
    <dgm:cxn modelId="{513F50E3-4535-4B93-BF94-657AF2D3DFCE}" srcId="{9B7C5854-8730-4611-8EA3-960FF550EAFD}" destId="{05CFA12A-0E0C-422E-A84D-A28B100EDF21}" srcOrd="0" destOrd="0" parTransId="{6CC8AD85-3FF5-413F-821C-E9903DC5574D}" sibTransId="{5A8403DF-0F05-4B4F-BA8C-8953CEDA91FD}"/>
    <dgm:cxn modelId="{8217CE5A-14E1-4E28-B20F-3305A57ECD99}" type="presParOf" srcId="{8E966538-7677-45F0-B7E2-AEE52BAF19CB}" destId="{51A6051D-1DA6-4CA1-8FA8-5D41085A3913}" srcOrd="0" destOrd="0" presId="urn:microsoft.com/office/officeart/2005/8/layout/chevron2"/>
    <dgm:cxn modelId="{F2CA5613-319E-4BC3-ACBA-394643CDF657}" type="presParOf" srcId="{51A6051D-1DA6-4CA1-8FA8-5D41085A3913}" destId="{31DA82F6-BD48-42A5-ABD2-B22F74357D49}" srcOrd="0" destOrd="0" presId="urn:microsoft.com/office/officeart/2005/8/layout/chevron2"/>
    <dgm:cxn modelId="{6CB5CA6E-E6BE-433B-8375-B773DDA9C5D4}" type="presParOf" srcId="{51A6051D-1DA6-4CA1-8FA8-5D41085A3913}" destId="{208E6B6C-1AC4-444C-B750-18D9FA73E184}" srcOrd="1" destOrd="0" presId="urn:microsoft.com/office/officeart/2005/8/layout/chevron2"/>
    <dgm:cxn modelId="{88B15014-C1E2-4AC7-B1C2-A1AC81399213}" type="presParOf" srcId="{8E966538-7677-45F0-B7E2-AEE52BAF19CB}" destId="{D67A8888-279D-4369-BD2D-0F01F7B3129A}" srcOrd="1" destOrd="0" presId="urn:microsoft.com/office/officeart/2005/8/layout/chevron2"/>
    <dgm:cxn modelId="{4847BB20-B21A-4B59-A7C8-96D8B0503358}" type="presParOf" srcId="{8E966538-7677-45F0-B7E2-AEE52BAF19CB}" destId="{8277AE9E-4729-4964-9DBE-17D9B7BFACE2}" srcOrd="2" destOrd="0" presId="urn:microsoft.com/office/officeart/2005/8/layout/chevron2"/>
    <dgm:cxn modelId="{F978F1BB-971B-49B9-AFAE-CC1989E8B85D}" type="presParOf" srcId="{8277AE9E-4729-4964-9DBE-17D9B7BFACE2}" destId="{4D6CDF32-312C-4766-8750-79F7293BEC58}" srcOrd="0" destOrd="0" presId="urn:microsoft.com/office/officeart/2005/8/layout/chevron2"/>
    <dgm:cxn modelId="{DD8CE59D-6413-4D9C-80A7-1E38BF4237FC}" type="presParOf" srcId="{8277AE9E-4729-4964-9DBE-17D9B7BFACE2}" destId="{86E53381-A273-4818-B535-D704AD80C5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A82F6-BD48-42A5-ABD2-B22F74357D49}">
      <dsp:nvSpPr>
        <dsp:cNvPr id="0" name=""/>
        <dsp:cNvSpPr/>
      </dsp:nvSpPr>
      <dsp:spPr>
        <a:xfrm rot="5400000">
          <a:off x="-261595" y="263779"/>
          <a:ext cx="1743967" cy="1220777"/>
        </a:xfrm>
        <a:prstGeom prst="chevr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0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Pengajuan Usulan Konversi SKS Mata Kuliah</a:t>
          </a:r>
        </a:p>
      </dsp:txBody>
      <dsp:txXfrm rot="-5400000">
        <a:off x="1" y="612573"/>
        <a:ext cx="1220777" cy="523190"/>
      </dsp:txXfrm>
    </dsp:sp>
    <dsp:sp modelId="{208E6B6C-1AC4-444C-B750-18D9FA73E184}">
      <dsp:nvSpPr>
        <dsp:cNvPr id="0" name=""/>
        <dsp:cNvSpPr/>
      </dsp:nvSpPr>
      <dsp:spPr>
        <a:xfrm rot="5400000">
          <a:off x="2488349" y="-1265387"/>
          <a:ext cx="1133579" cy="3668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Periode dibuka </a:t>
          </a:r>
          <a:r>
            <a:rPr lang="en-ID" sz="12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setelah</a:t>
          </a:r>
          <a:r>
            <a:rPr lang="en-ID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masa pengisian Kartu Rencana Studi (KRS) pada semester selanjutnya (Ganjil atau pun genap)</a:t>
          </a:r>
        </a:p>
      </dsp:txBody>
      <dsp:txXfrm rot="-5400000">
        <a:off x="1220778" y="57521"/>
        <a:ext cx="3613385" cy="1022905"/>
      </dsp:txXfrm>
    </dsp:sp>
    <dsp:sp modelId="{4D6CDF32-312C-4766-8750-79F7293BEC58}">
      <dsp:nvSpPr>
        <dsp:cNvPr id="0" name=""/>
        <dsp:cNvSpPr/>
      </dsp:nvSpPr>
      <dsp:spPr>
        <a:xfrm rot="5400000">
          <a:off x="-261595" y="1715843"/>
          <a:ext cx="1743967" cy="1220777"/>
        </a:xfrm>
        <a:prstGeom prst="chevron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0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Pengajuan Klaim Nilai Mata Kuliah</a:t>
          </a:r>
        </a:p>
      </dsp:txBody>
      <dsp:txXfrm rot="-5400000">
        <a:off x="1" y="2064637"/>
        <a:ext cx="1220777" cy="523190"/>
      </dsp:txXfrm>
    </dsp:sp>
    <dsp:sp modelId="{86E53381-A273-4818-B535-D704AD80C567}">
      <dsp:nvSpPr>
        <dsp:cNvPr id="0" name=""/>
        <dsp:cNvSpPr/>
      </dsp:nvSpPr>
      <dsp:spPr>
        <a:xfrm rot="5400000">
          <a:off x="2488349" y="186676"/>
          <a:ext cx="1133579" cy="36687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Periode dibuka pada</a:t>
          </a:r>
          <a:r>
            <a:rPr lang="en-ID" sz="12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akhir</a:t>
          </a:r>
          <a:r>
            <a:rPr lang="en-ID" sz="12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semester berjalan</a:t>
          </a:r>
        </a:p>
      </dsp:txBody>
      <dsp:txXfrm rot="-5400000">
        <a:off x="1220778" y="1509585"/>
        <a:ext cx="3613385" cy="1022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1c61dde5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81c61dde5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ik.amikom.ac.id/page/layanan-administrasi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formatika.amikom.ac.id/alur-magang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nformatika.amikom.ac.id/konversi-mbkm/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Magang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4215-5FE4-E5CC-6C39-C73A9AC0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Penilaian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FDDE2-A013-6E12-FFC4-BEBBB6A28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 err="1"/>
              <a:t>Penilaian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dilakukan</a:t>
            </a:r>
            <a:r>
              <a:rPr lang="en-ID" sz="1400" dirty="0"/>
              <a:t> oleh </a:t>
            </a:r>
            <a:r>
              <a:rPr lang="en-ID" sz="1400" dirty="0" err="1"/>
              <a:t>mitra</a:t>
            </a:r>
            <a:r>
              <a:rPr lang="en-ID" sz="1400" dirty="0"/>
              <a:t> / </a:t>
            </a:r>
            <a:r>
              <a:rPr lang="en-ID" sz="1400" dirty="0" err="1"/>
              <a:t>perusahaan</a:t>
            </a:r>
            <a:r>
              <a:rPr lang="en-ID" sz="1400" dirty="0"/>
              <a:t> </a:t>
            </a:r>
            <a:r>
              <a:rPr lang="en-ID" sz="1400" dirty="0" err="1"/>
              <a:t>setelah</a:t>
            </a:r>
            <a:r>
              <a:rPr lang="en-ID" sz="1400" dirty="0"/>
              <a:t> </a:t>
            </a:r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mengajukan</a:t>
            </a:r>
            <a:r>
              <a:rPr lang="en-ID" sz="1400" dirty="0"/>
              <a:t> </a:t>
            </a:r>
            <a:r>
              <a:rPr lang="en-ID" sz="1400" dirty="0" err="1"/>
              <a:t>surat</a:t>
            </a:r>
            <a:r>
              <a:rPr lang="en-ID" sz="1400" dirty="0"/>
              <a:t> </a:t>
            </a:r>
            <a:r>
              <a:rPr lang="en-ID" sz="1400" dirty="0" err="1"/>
              <a:t>ucapan</a:t>
            </a:r>
            <a:r>
              <a:rPr lang="en-ID" sz="1400" dirty="0"/>
              <a:t> </a:t>
            </a:r>
            <a:r>
              <a:rPr lang="en-ID" sz="1400" dirty="0" err="1"/>
              <a:t>terima</a:t>
            </a:r>
            <a:r>
              <a:rPr lang="en-ID" sz="1400" dirty="0"/>
              <a:t> </a:t>
            </a:r>
            <a:r>
              <a:rPr lang="en-ID" sz="1400" dirty="0" err="1"/>
              <a:t>kasih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Fakultas</a:t>
            </a:r>
            <a:endParaRPr lang="en-ID" sz="1400" dirty="0"/>
          </a:p>
          <a:p>
            <a:r>
              <a:rPr lang="en-ID" sz="1400" dirty="0"/>
              <a:t>Dosen </a:t>
            </a:r>
            <a:r>
              <a:rPr lang="en-ID" sz="1400" dirty="0" err="1"/>
              <a:t>pembimbing</a:t>
            </a:r>
            <a:r>
              <a:rPr lang="en-ID" sz="1400" dirty="0"/>
              <a:t> </a:t>
            </a:r>
            <a:r>
              <a:rPr lang="en-ID" sz="1400" dirty="0" err="1"/>
              <a:t>berperan</a:t>
            </a:r>
            <a:r>
              <a:rPr lang="en-ID" sz="1400" dirty="0"/>
              <a:t> </a:t>
            </a:r>
            <a:r>
              <a:rPr lang="en-ID" sz="1400" dirty="0" err="1"/>
              <a:t>sebagai</a:t>
            </a:r>
            <a:r>
              <a:rPr lang="en-ID" sz="1400" dirty="0"/>
              <a:t> </a:t>
            </a:r>
            <a:r>
              <a:rPr lang="en-ID" sz="1400" i="1" dirty="0"/>
              <a:t>controlling process </a:t>
            </a:r>
            <a:r>
              <a:rPr lang="en-ID" sz="1400" dirty="0" err="1"/>
              <a:t>magang</a:t>
            </a:r>
            <a:r>
              <a:rPr lang="en-ID" sz="1400" dirty="0"/>
              <a:t>;</a:t>
            </a:r>
          </a:p>
          <a:p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melakukan</a:t>
            </a:r>
            <a:r>
              <a:rPr lang="en-ID" sz="1400" dirty="0"/>
              <a:t> </a:t>
            </a:r>
            <a:r>
              <a:rPr lang="en-ID" sz="1400" dirty="0" err="1"/>
              <a:t>konversi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periode</a:t>
            </a:r>
            <a:r>
              <a:rPr lang="en-ID" sz="1400" dirty="0"/>
              <a:t> </a:t>
            </a:r>
            <a:r>
              <a:rPr lang="en-ID" sz="1400" dirty="0" err="1"/>
              <a:t>pembukaan</a:t>
            </a:r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9BBD98EF-D317-4863-4B05-D3179F47F92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1FE5-010D-179D-1E99-AF82EA4A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Dosen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559D4-CA6F-B9AA-64FA-1E5C5AD10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b="1" dirty="0" err="1"/>
              <a:t>Khusus</a:t>
            </a:r>
            <a:r>
              <a:rPr lang="en-US" sz="1400" b="1" dirty="0"/>
              <a:t> untuk Magang Tri Dharma</a:t>
            </a:r>
          </a:p>
          <a:p>
            <a:r>
              <a:rPr lang="en-US" sz="1400" dirty="0"/>
              <a:t>Sebagai </a:t>
            </a:r>
            <a:r>
              <a:rPr lang="en-US" sz="1400" dirty="0" err="1"/>
              <a:t>ketua</a:t>
            </a:r>
            <a:r>
              <a:rPr lang="en-US" sz="1400" dirty="0"/>
              <a:t> </a:t>
            </a:r>
            <a:r>
              <a:rPr lang="en-US" sz="1400" dirty="0" err="1"/>
              <a:t>pengusul</a:t>
            </a:r>
            <a:endParaRPr lang="en-US" sz="1400" dirty="0"/>
          </a:p>
          <a:p>
            <a:r>
              <a:rPr lang="en-US" sz="1400" dirty="0"/>
              <a:t>Harus </a:t>
            </a:r>
            <a:r>
              <a:rPr lang="en-US" sz="1400" dirty="0" err="1"/>
              <a:t>membuatkan</a:t>
            </a:r>
            <a:r>
              <a:rPr lang="en-US" sz="1400" dirty="0"/>
              <a:t> nota </a:t>
            </a:r>
            <a:r>
              <a:rPr lang="en-US" sz="1400" dirty="0" err="1"/>
              <a:t>kesepemahaman</a:t>
            </a:r>
            <a:r>
              <a:rPr lang="en-US" sz="1400" dirty="0"/>
              <a:t> dengan </a:t>
            </a:r>
            <a:r>
              <a:rPr lang="en-US" sz="1400" dirty="0" err="1"/>
              <a:t>peserta</a:t>
            </a:r>
            <a:r>
              <a:rPr lang="en-US" sz="1400" dirty="0"/>
              <a:t> magang.</a:t>
            </a:r>
          </a:p>
          <a:p>
            <a:r>
              <a:rPr lang="en-US" sz="1400" dirty="0"/>
              <a:t>Harus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peserta</a:t>
            </a:r>
            <a:r>
              <a:rPr lang="en-US" sz="1400" dirty="0"/>
              <a:t> magang.</a:t>
            </a:r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D8DFD180-F85B-9837-5E32-50F4FD1EBB8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83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3A9D7-E333-FC89-AEEF-57461B575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1774-1F89-E97B-665B-91EFDC57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2960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C80F-A394-4575-0987-48F13BC51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35CA-DAF5-EC36-A83B-391555AF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Kebutuhan</a:t>
            </a:r>
            <a:r>
              <a:rPr lang="en-US" dirty="0"/>
              <a:t> Surat-</a:t>
            </a:r>
            <a:r>
              <a:rPr lang="en-US" dirty="0" err="1"/>
              <a:t>menyurat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4084A-E908-6D77-F709-8A9415CA2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</p:spPr>
        <p:txBody>
          <a:bodyPr>
            <a:normAutofit/>
          </a:bodyPr>
          <a:lstStyle/>
          <a:p>
            <a:r>
              <a:rPr lang="en-ID" sz="1400" dirty="0"/>
              <a:t>Surat </a:t>
            </a:r>
            <a:r>
              <a:rPr lang="en-ID" sz="1400" dirty="0" err="1"/>
              <a:t>Pra</a:t>
            </a:r>
            <a:r>
              <a:rPr lang="en-ID" sz="1400" dirty="0"/>
              <a:t>-survey </a:t>
            </a:r>
            <a:r>
              <a:rPr lang="en-ID" sz="1400" dirty="0" err="1"/>
              <a:t>Magang</a:t>
            </a:r>
            <a:endParaRPr lang="en-ID" sz="1400" dirty="0"/>
          </a:p>
          <a:p>
            <a:r>
              <a:rPr lang="en-ID" sz="1400" dirty="0"/>
              <a:t>Surat </a:t>
            </a:r>
            <a:r>
              <a:rPr lang="en-ID" sz="1400" dirty="0" err="1"/>
              <a:t>Pengantar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endParaRPr lang="en-ID" sz="1400" dirty="0"/>
          </a:p>
          <a:p>
            <a:r>
              <a:rPr lang="en-ID" sz="1400" dirty="0"/>
              <a:t>Surat </a:t>
            </a:r>
            <a:r>
              <a:rPr lang="en-ID" sz="1400" dirty="0" err="1"/>
              <a:t>Penunjukan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endParaRPr lang="en-ID" sz="1400" dirty="0"/>
          </a:p>
          <a:p>
            <a:r>
              <a:rPr lang="en-ID" sz="1400" dirty="0"/>
              <a:t>Surat Akhir </a:t>
            </a:r>
            <a:r>
              <a:rPr lang="en-ID" sz="1400" dirty="0" err="1"/>
              <a:t>Magang</a:t>
            </a:r>
            <a:endParaRPr lang="en-ID" sz="1400" dirty="0"/>
          </a:p>
          <a:p>
            <a:pPr marL="152400" indent="0">
              <a:buNone/>
            </a:pPr>
            <a:endParaRPr lang="en-ID" sz="1400" dirty="0"/>
          </a:p>
          <a:p>
            <a:pPr marL="152400" indent="0">
              <a:buNone/>
            </a:pPr>
            <a:endParaRPr lang="en-ID" sz="1400" dirty="0"/>
          </a:p>
          <a:p>
            <a:pPr marL="152400" indent="0">
              <a:buNone/>
            </a:pPr>
            <a:r>
              <a:rPr lang="en-ID" sz="1400" dirty="0" err="1"/>
              <a:t>Semua</a:t>
            </a:r>
            <a:r>
              <a:rPr lang="en-ID" sz="1400" dirty="0"/>
              <a:t> </a:t>
            </a:r>
            <a:r>
              <a:rPr lang="en-ID" sz="1400" dirty="0" err="1"/>
              <a:t>kebutuhan</a:t>
            </a:r>
            <a:r>
              <a:rPr lang="en-ID" sz="1400" dirty="0"/>
              <a:t> </a:t>
            </a:r>
            <a:r>
              <a:rPr lang="en-ID" sz="1400" dirty="0" err="1"/>
              <a:t>surat-menyurat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diakses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dirty="0" err="1"/>
              <a:t>laman</a:t>
            </a:r>
            <a:r>
              <a:rPr lang="en-ID" sz="1400" dirty="0"/>
              <a:t> </a:t>
            </a:r>
            <a:r>
              <a:rPr lang="en-ID" sz="1400" dirty="0" err="1"/>
              <a:t>Layanan</a:t>
            </a:r>
            <a:r>
              <a:rPr lang="en-ID" sz="1400" dirty="0"/>
              <a:t> </a:t>
            </a:r>
            <a:r>
              <a:rPr lang="en-ID" sz="1400" dirty="0" err="1"/>
              <a:t>Administrasi</a:t>
            </a:r>
            <a:r>
              <a:rPr lang="en-ID" sz="1400" dirty="0"/>
              <a:t> FIK </a:t>
            </a:r>
            <a:r>
              <a:rPr lang="en-ID" sz="1400" dirty="0" err="1"/>
              <a:t>bagian</a:t>
            </a:r>
            <a:r>
              <a:rPr lang="en-ID" sz="1400" dirty="0"/>
              <a:t> </a:t>
            </a:r>
            <a:r>
              <a:rPr lang="en-ID" sz="1400" dirty="0" err="1"/>
              <a:t>Admisi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r>
              <a:rPr lang="en-ID" sz="1400" dirty="0"/>
              <a:t> </a:t>
            </a:r>
            <a:r>
              <a:rPr lang="en-ID" sz="1400" dirty="0" err="1"/>
              <a:t>Reguler</a:t>
            </a:r>
            <a:r>
              <a:rPr lang="en-ID" sz="1400" dirty="0"/>
              <a:t> </a:t>
            </a:r>
          </a:p>
        </p:txBody>
      </p:sp>
      <p:pic>
        <p:nvPicPr>
          <p:cNvPr id="6" name="Google Shape;132;p25">
            <a:extLst>
              <a:ext uri="{FF2B5EF4-FFF2-40B4-BE49-F238E27FC236}">
                <a16:creationId xmlns:a16="http://schemas.microsoft.com/office/drawing/2014/main" id="{89742604-0AA3-849C-9B3B-4BBFAB6AD6C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19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92CEE-E251-F880-4E69-4FA151565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928" y="4036740"/>
            <a:ext cx="7430144" cy="521723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ID" sz="1400" dirty="0">
                <a:hlinkClick r:id="rId2"/>
              </a:rPr>
              <a:t>https://fik.amikom.ac.id/page/layanan-administrasi</a:t>
            </a:r>
            <a:endParaRPr lang="en-ID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57A4B-27DB-680C-F2CA-2DC1D146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28" y="889407"/>
            <a:ext cx="7430144" cy="3147333"/>
          </a:xfrm>
          <a:prstGeom prst="rect">
            <a:avLst/>
          </a:prstGeom>
        </p:spPr>
      </p:pic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9D48EF07-22E3-6C44-7850-DB90811D77D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52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CA9B-AF66-BA52-FF4D-C41AD8BE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Alur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E1596-1BC7-666C-4DD6-2DF8CC64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366" y="2322901"/>
            <a:ext cx="5534715" cy="497695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/>
              <a:t>Goto: </a:t>
            </a:r>
            <a:r>
              <a:rPr lang="en-US" sz="1400" dirty="0">
                <a:hlinkClick r:id="rId2"/>
              </a:rPr>
              <a:t>https://informatika.amikom.ac.id/alur-magang/</a:t>
            </a:r>
            <a:r>
              <a:rPr lang="en-US" sz="1400" dirty="0"/>
              <a:t> </a:t>
            </a:r>
            <a:endParaRPr lang="en-ID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910E0-C020-6EF0-4ED3-4622DF7AF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89" y="459073"/>
            <a:ext cx="2264654" cy="4225350"/>
          </a:xfrm>
          <a:prstGeom prst="rect">
            <a:avLst/>
          </a:prstGeom>
        </p:spPr>
      </p:pic>
      <p:pic>
        <p:nvPicPr>
          <p:cNvPr id="8" name="Google Shape;132;p25">
            <a:extLst>
              <a:ext uri="{FF2B5EF4-FFF2-40B4-BE49-F238E27FC236}">
                <a16:creationId xmlns:a16="http://schemas.microsoft.com/office/drawing/2014/main" id="{7F4B3D54-02F9-72F2-4B8E-B65254B50B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16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D3E9-25B5-1BB1-9282-B53098D7F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27B8-15DA-2BF8-2DAB-E0E523D9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Konversi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23072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73FEF-28C5-26A7-2608-423892EA5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EB12-0E29-8F5D-3C1D-1DCAA631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Timeline</a:t>
            </a:r>
            <a:endParaRPr lang="en-ID" i="1" dirty="0"/>
          </a:p>
        </p:txBody>
      </p:sp>
      <p:pic>
        <p:nvPicPr>
          <p:cNvPr id="12" name="Google Shape;132;p25">
            <a:extLst>
              <a:ext uri="{FF2B5EF4-FFF2-40B4-BE49-F238E27FC236}">
                <a16:creationId xmlns:a16="http://schemas.microsoft.com/office/drawing/2014/main" id="{67A2C094-FDA4-717E-630C-421E125E61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E470B0-5674-542F-AD83-EFCD933CA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52621"/>
              </p:ext>
            </p:extLst>
          </p:nvPr>
        </p:nvGraphicFramePr>
        <p:xfrm>
          <a:off x="2000869" y="1294209"/>
          <a:ext cx="48895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49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9E8C-4D56-6A14-D53B-853987E2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Pengajuan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98FB8-033E-4EA3-69A5-509B864F8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Mata </a:t>
            </a:r>
            <a:r>
              <a:rPr lang="en-ID" sz="1400" dirty="0" err="1"/>
              <a:t>Kuliah</a:t>
            </a:r>
            <a:r>
              <a:rPr lang="en-ID" sz="1400" dirty="0"/>
              <a:t> yang </a:t>
            </a:r>
            <a:r>
              <a:rPr lang="en-ID" sz="1400" dirty="0" err="1"/>
              <a:t>dikonversi</a:t>
            </a:r>
            <a:r>
              <a:rPr lang="en-ID" sz="1400" dirty="0"/>
              <a:t> </a:t>
            </a:r>
            <a:r>
              <a:rPr lang="en-ID" sz="1400" b="1" dirty="0" err="1"/>
              <a:t>wajib</a:t>
            </a:r>
            <a:r>
              <a:rPr lang="en-ID" sz="1400" dirty="0"/>
              <a:t> </a:t>
            </a:r>
            <a:r>
              <a:rPr lang="en-ID" sz="1400" dirty="0" err="1"/>
              <a:t>diambil</a:t>
            </a:r>
            <a:r>
              <a:rPr lang="en-ID" sz="1400" dirty="0"/>
              <a:t> pada </a:t>
            </a:r>
            <a:r>
              <a:rPr lang="en-ID" sz="1400" b="1" dirty="0"/>
              <a:t>KRS</a:t>
            </a:r>
          </a:p>
          <a:p>
            <a:r>
              <a:rPr lang="en-ID" sz="1400" i="1" dirty="0"/>
              <a:t>Learning objective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Capaian</a:t>
            </a:r>
            <a:r>
              <a:rPr lang="en-ID" sz="1400" dirty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 Mata </a:t>
            </a:r>
            <a:r>
              <a:rPr lang="en-ID" sz="1400" dirty="0" err="1"/>
              <a:t>Kuliah</a:t>
            </a:r>
            <a:r>
              <a:rPr lang="en-ID" sz="1400" dirty="0"/>
              <a:t> (CPMK) </a:t>
            </a:r>
          </a:p>
          <a:p>
            <a:r>
              <a:rPr lang="en-ID" sz="1400" dirty="0" err="1"/>
              <a:t>Durasi</a:t>
            </a:r>
            <a:r>
              <a:rPr lang="en-ID" sz="1400" dirty="0"/>
              <a:t> </a:t>
            </a:r>
            <a:r>
              <a:rPr lang="en-ID" sz="1400" dirty="0" err="1"/>
              <a:t>pembelajaran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satu</a:t>
            </a:r>
            <a:r>
              <a:rPr lang="en-ID" sz="1400" dirty="0"/>
              <a:t> semester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b="1" dirty="0"/>
              <a:t>1 SKS = 45 jam</a:t>
            </a:r>
          </a:p>
          <a:p>
            <a:r>
              <a:rPr lang="en-ID" sz="1400" dirty="0" err="1"/>
              <a:t>Pastikan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menyesuaikan</a:t>
            </a:r>
            <a:r>
              <a:rPr lang="en-ID" sz="1400" dirty="0"/>
              <a:t> </a:t>
            </a:r>
            <a:r>
              <a:rPr lang="en-ID" sz="1400" dirty="0" err="1"/>
              <a:t>jumlah</a:t>
            </a:r>
            <a:r>
              <a:rPr lang="en-ID" sz="1400" dirty="0"/>
              <a:t> SKS Mata </a:t>
            </a:r>
            <a:r>
              <a:rPr lang="en-ID" sz="1400" dirty="0" err="1"/>
              <a:t>Kuliah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durasi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r>
              <a:rPr lang="en-ID" sz="1400" dirty="0"/>
              <a:t> yang </a:t>
            </a:r>
            <a:r>
              <a:rPr lang="en-ID" sz="1400" dirty="0" err="1"/>
              <a:t>dilakukan</a:t>
            </a:r>
            <a:r>
              <a:rPr lang="en-ID" sz="1400" dirty="0"/>
              <a:t>.</a:t>
            </a:r>
          </a:p>
          <a:p>
            <a:endParaRPr lang="en-ID" sz="1400" dirty="0"/>
          </a:p>
          <a:p>
            <a:pPr marL="152400" indent="0">
              <a:buNone/>
            </a:pPr>
            <a:r>
              <a:rPr lang="en-ID" sz="1400" b="1" dirty="0"/>
              <a:t>Proses </a:t>
            </a:r>
            <a:r>
              <a:rPr lang="en-ID" sz="1400" b="1" dirty="0" err="1"/>
              <a:t>Pengajuan</a:t>
            </a:r>
            <a:endParaRPr lang="en-ID" sz="1400" dirty="0"/>
          </a:p>
          <a:p>
            <a:pPr marL="495300" indent="-342900">
              <a:buFont typeface="+mj-lt"/>
              <a:buAutoNum type="arabicPeriod"/>
            </a:pPr>
            <a:r>
              <a:rPr lang="en-ID" sz="1400" dirty="0" err="1"/>
              <a:t>Pengajuan</a:t>
            </a:r>
            <a:r>
              <a:rPr lang="en-ID" sz="1400" dirty="0"/>
              <a:t> </a:t>
            </a:r>
            <a:r>
              <a:rPr lang="en-ID" sz="1400" dirty="0" err="1"/>
              <a:t>Rencana</a:t>
            </a:r>
            <a:r>
              <a:rPr lang="en-ID" sz="1400" dirty="0"/>
              <a:t> </a:t>
            </a:r>
            <a:r>
              <a:rPr lang="en-ID" sz="1400" dirty="0" err="1"/>
              <a:t>Konversi</a:t>
            </a:r>
            <a:endParaRPr lang="en-ID" sz="1400" dirty="0"/>
          </a:p>
          <a:p>
            <a:pPr marL="495300" indent="-342900">
              <a:buFont typeface="+mj-lt"/>
              <a:buAutoNum type="arabicPeriod"/>
            </a:pPr>
            <a:r>
              <a:rPr lang="en-ID" sz="1400" dirty="0" err="1"/>
              <a:t>Klaim</a:t>
            </a:r>
            <a:r>
              <a:rPr lang="en-ID" sz="1400" dirty="0"/>
              <a:t> Nilai</a:t>
            </a:r>
          </a:p>
          <a:p>
            <a:pPr marL="152400" indent="0">
              <a:buNone/>
            </a:pPr>
            <a:r>
              <a:rPr lang="en-ID" sz="1400" dirty="0" err="1"/>
              <a:t>Dilakukan</a:t>
            </a:r>
            <a:r>
              <a:rPr lang="en-ID" sz="1400" dirty="0"/>
              <a:t> via </a:t>
            </a:r>
            <a:r>
              <a:rPr lang="en-ID" sz="1400" b="1" strike="sngStrike" dirty="0"/>
              <a:t>Platform Bima </a:t>
            </a:r>
          </a:p>
          <a:p>
            <a:pPr marL="152400" indent="0">
              <a:buNone/>
            </a:pPr>
            <a:r>
              <a:rPr lang="en-ID" sz="1400" dirty="0">
                <a:hlinkClick r:id="rId2"/>
              </a:rPr>
              <a:t>https://informatika.amikom.ac.id/konversi-mbkm/</a:t>
            </a:r>
            <a:r>
              <a:rPr lang="en-ID" sz="1400" dirty="0"/>
              <a:t> </a:t>
            </a: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5F1A3076-85E4-7D26-D853-60C4CA83A1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51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1C13-42C3-0400-BFC1-D1ECAFC2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Rencana </a:t>
            </a:r>
            <a:r>
              <a:rPr lang="en-US" dirty="0" err="1"/>
              <a:t>Konversi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464E7-2BD3-ACED-7FB1-0FF687734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Review </a:t>
            </a:r>
            <a:r>
              <a:rPr lang="en-ID" sz="1400" dirty="0" err="1"/>
              <a:t>usulan</a:t>
            </a:r>
            <a:r>
              <a:rPr lang="en-ID" sz="1400" dirty="0"/>
              <a:t> </a:t>
            </a:r>
            <a:r>
              <a:rPr lang="en-ID" sz="1400" dirty="0" err="1"/>
              <a:t>konversi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dikirimkan</a:t>
            </a:r>
            <a:r>
              <a:rPr lang="en-ID" sz="1400" dirty="0"/>
              <a:t> </a:t>
            </a:r>
            <a:r>
              <a:rPr lang="en-ID" sz="1400" dirty="0" err="1"/>
              <a:t>kepada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r>
              <a:rPr lang="en-ID" sz="1400" dirty="0"/>
              <a:t>;</a:t>
            </a:r>
          </a:p>
          <a:p>
            <a:r>
              <a:rPr lang="en-ID" sz="1400" dirty="0"/>
              <a:t>Dosen </a:t>
            </a:r>
            <a:r>
              <a:rPr lang="en-ID" sz="1400" dirty="0" err="1"/>
              <a:t>pembimbing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meninjau</a:t>
            </a:r>
            <a:r>
              <a:rPr lang="en-ID" sz="1400" dirty="0"/>
              <a:t> </a:t>
            </a:r>
            <a:r>
              <a:rPr lang="en-ID" sz="1400" dirty="0" err="1"/>
              <a:t>usulan</a:t>
            </a:r>
            <a:r>
              <a:rPr lang="en-ID" sz="1400" dirty="0"/>
              <a:t> </a:t>
            </a:r>
            <a:r>
              <a:rPr lang="en-ID" sz="1400" dirty="0" err="1"/>
              <a:t>konversi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memastikan</a:t>
            </a:r>
            <a:r>
              <a:rPr lang="en-ID" sz="1400" dirty="0"/>
              <a:t> </a:t>
            </a:r>
            <a:r>
              <a:rPr lang="en-ID" sz="1400" dirty="0" err="1"/>
              <a:t>tujuan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CPMK di </a:t>
            </a:r>
            <a:r>
              <a:rPr lang="en-ID" sz="1400" dirty="0" err="1"/>
              <a:t>setiap</a:t>
            </a:r>
            <a:r>
              <a:rPr lang="en-ID" sz="1400" dirty="0"/>
              <a:t> </a:t>
            </a:r>
            <a:r>
              <a:rPr lang="en-ID" sz="1400" dirty="0" err="1"/>
              <a:t>mata</a:t>
            </a:r>
            <a:r>
              <a:rPr lang="en-ID" sz="1400" dirty="0"/>
              <a:t> </a:t>
            </a:r>
            <a:r>
              <a:rPr lang="en-ID" sz="1400" dirty="0" err="1"/>
              <a:t>kuliah</a:t>
            </a:r>
            <a:r>
              <a:rPr lang="en-ID" sz="1400" dirty="0"/>
              <a:t> yang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dikonversi</a:t>
            </a:r>
            <a:r>
              <a:rPr lang="en-ID" sz="1400" dirty="0"/>
              <a:t>,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durasi</a:t>
            </a:r>
            <a:r>
              <a:rPr lang="en-ID" sz="1400" dirty="0"/>
              <a:t> </a:t>
            </a:r>
            <a:r>
              <a:rPr lang="en-ID" sz="1400" dirty="0" err="1"/>
              <a:t>kegiatan</a:t>
            </a:r>
            <a:r>
              <a:rPr lang="en-ID" sz="1400" dirty="0"/>
              <a:t>.</a:t>
            </a:r>
          </a:p>
          <a:p>
            <a:r>
              <a:rPr lang="en-ID" sz="1400" dirty="0"/>
              <a:t>Dosen </a:t>
            </a:r>
            <a:r>
              <a:rPr lang="en-ID" sz="1400" dirty="0" err="1"/>
              <a:t>pembimbing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“Setuju” </a:t>
            </a:r>
            <a:r>
              <a:rPr lang="en-ID" sz="1400" dirty="0" err="1"/>
              <a:t>atau</a:t>
            </a:r>
            <a:r>
              <a:rPr lang="en-ID" sz="1400" dirty="0"/>
              <a:t> “Tolak”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usulan</a:t>
            </a:r>
            <a:r>
              <a:rPr lang="en-ID" sz="1400" dirty="0"/>
              <a:t> </a:t>
            </a:r>
            <a:r>
              <a:rPr lang="en-ID" sz="1400" dirty="0" err="1"/>
              <a:t>konversi</a:t>
            </a:r>
            <a:r>
              <a:rPr lang="en-ID" sz="1400" dirty="0"/>
              <a:t> yang </a:t>
            </a:r>
            <a:r>
              <a:rPr lang="en-ID" sz="1400" dirty="0" err="1"/>
              <a:t>diajukan</a:t>
            </a:r>
            <a:r>
              <a:rPr lang="en-ID" sz="1400" dirty="0"/>
              <a:t>;</a:t>
            </a:r>
          </a:p>
          <a:p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mengulang</a:t>
            </a:r>
            <a:r>
              <a:rPr lang="en-ID" sz="1400" dirty="0"/>
              <a:t> </a:t>
            </a:r>
            <a:r>
              <a:rPr lang="en-ID" sz="1400" dirty="0" err="1"/>
              <a:t>kembali</a:t>
            </a:r>
            <a:r>
              <a:rPr lang="en-ID" sz="1400" dirty="0"/>
              <a:t> </a:t>
            </a:r>
            <a:r>
              <a:rPr lang="en-ID" sz="1400" dirty="0" err="1"/>
              <a:t>ajuan</a:t>
            </a:r>
            <a:r>
              <a:rPr lang="en-ID" sz="1400" dirty="0"/>
              <a:t> </a:t>
            </a:r>
            <a:r>
              <a:rPr lang="en-ID" sz="1400" dirty="0" err="1"/>
              <a:t>ketika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r>
              <a:rPr lang="en-ID" sz="1400" dirty="0"/>
              <a:t> </a:t>
            </a:r>
            <a:r>
              <a:rPr lang="en-ID" sz="1400" dirty="0" err="1"/>
              <a:t>menolak</a:t>
            </a:r>
            <a:r>
              <a:rPr lang="en-ID" sz="1400" dirty="0"/>
              <a:t> </a:t>
            </a:r>
            <a:r>
              <a:rPr lang="en-ID" sz="1400" dirty="0" err="1"/>
              <a:t>usulan</a:t>
            </a:r>
            <a:r>
              <a:rPr lang="en-ID" sz="1400" dirty="0"/>
              <a:t>. </a:t>
            </a:r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melakukan</a:t>
            </a:r>
            <a:r>
              <a:rPr lang="en-ID" sz="1400" dirty="0"/>
              <a:t> </a:t>
            </a:r>
            <a:r>
              <a:rPr lang="en-ID" sz="1400" dirty="0" err="1"/>
              <a:t>perbaikan</a:t>
            </a:r>
            <a:r>
              <a:rPr lang="en-ID" sz="1400" dirty="0"/>
              <a:t> </a:t>
            </a:r>
            <a:r>
              <a:rPr lang="en-ID" sz="1400" dirty="0" err="1"/>
              <a:t>berdasarkan</a:t>
            </a:r>
            <a:r>
              <a:rPr lang="en-ID" sz="1400" dirty="0"/>
              <a:t> </a:t>
            </a:r>
            <a:r>
              <a:rPr lang="en-ID" sz="1400" dirty="0" err="1"/>
              <a:t>catatan</a:t>
            </a:r>
            <a:r>
              <a:rPr lang="en-ID" sz="1400" dirty="0"/>
              <a:t> </a:t>
            </a:r>
            <a:r>
              <a:rPr lang="en-ID" sz="1400" dirty="0" err="1"/>
              <a:t>revisi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r>
              <a:rPr lang="en-ID" sz="1400" dirty="0"/>
              <a:t>;</a:t>
            </a:r>
          </a:p>
          <a:p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melakukan</a:t>
            </a:r>
            <a:r>
              <a:rPr lang="en-ID" sz="1400" dirty="0"/>
              <a:t> </a:t>
            </a:r>
            <a:r>
              <a:rPr lang="en-ID" sz="1400" dirty="0" err="1"/>
              <a:t>ajuan</a:t>
            </a:r>
            <a:r>
              <a:rPr lang="en-ID" sz="1400" dirty="0"/>
              <a:t> </a:t>
            </a:r>
            <a:r>
              <a:rPr lang="en-ID" sz="1400" dirty="0" err="1"/>
              <a:t>kembali</a:t>
            </a:r>
            <a:r>
              <a:rPr lang="en-ID" sz="1400" dirty="0"/>
              <a:t> </a:t>
            </a:r>
            <a:r>
              <a:rPr lang="en-ID" sz="1400" dirty="0" err="1"/>
              <a:t>hingga</a:t>
            </a:r>
            <a:r>
              <a:rPr lang="en-ID" sz="1400" dirty="0"/>
              <a:t> </a:t>
            </a:r>
            <a:r>
              <a:rPr lang="en-ID" sz="1400" dirty="0" err="1"/>
              <a:t>konversi</a:t>
            </a:r>
            <a:r>
              <a:rPr lang="en-ID" sz="1400" dirty="0"/>
              <a:t> </a:t>
            </a:r>
            <a:r>
              <a:rPr lang="en-ID" sz="1400" dirty="0" err="1"/>
              <a:t>disetujui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3FE84A2E-0415-BA4F-0109-09165C8B75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60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296C9-C503-764B-0C97-5605D75E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Sekapur</a:t>
            </a:r>
            <a:r>
              <a:rPr lang="en-US" dirty="0"/>
              <a:t> Sirih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63006-4E04-3AB6-5F73-D7944F114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id-ID" sz="1400" b="1" dirty="0"/>
              <a:t>Tujuan</a:t>
            </a:r>
            <a:r>
              <a:rPr lang="id-ID" sz="1400" dirty="0"/>
              <a:t> </a:t>
            </a:r>
            <a:endParaRPr lang="en-US" sz="1400" dirty="0"/>
          </a:p>
          <a:p>
            <a:pPr marL="152400" indent="0">
              <a:buNone/>
            </a:pPr>
            <a:r>
              <a:rPr lang="en-US" sz="1400" dirty="0"/>
              <a:t>M</a:t>
            </a:r>
            <a:r>
              <a:rPr lang="id-ID" sz="1400" dirty="0" err="1"/>
              <a:t>ahasiswa</a:t>
            </a:r>
            <a:r>
              <a:rPr lang="id-ID" sz="1400" dirty="0"/>
              <a:t> mendapatkan pengalaman kerja dalam dunia industri atau dunia profesi.</a:t>
            </a:r>
            <a:endParaRPr lang="en-US" sz="1400" dirty="0"/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b="1" dirty="0" err="1"/>
              <a:t>Durasi</a:t>
            </a:r>
            <a:endParaRPr lang="en-US" sz="1400" b="1" dirty="0"/>
          </a:p>
          <a:p>
            <a:pPr marL="152400" indent="0">
              <a:buNone/>
            </a:pPr>
            <a:r>
              <a:rPr lang="en-US" sz="1400" dirty="0"/>
              <a:t>B</a:t>
            </a:r>
            <a:r>
              <a:rPr lang="id-ID" sz="1400" dirty="0" err="1"/>
              <a:t>erlangsung</a:t>
            </a:r>
            <a:r>
              <a:rPr lang="id-ID" sz="1400" dirty="0"/>
              <a:t> dalam kurun waktu 3 hingga 6 bulan.</a:t>
            </a:r>
            <a:endParaRPr lang="en-US" sz="1400" dirty="0"/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b="1" dirty="0" err="1"/>
              <a:t>Aktivitas</a:t>
            </a:r>
            <a:endParaRPr lang="en-US" sz="1400" b="1" dirty="0"/>
          </a:p>
          <a:p>
            <a:r>
              <a:rPr lang="en-US" sz="1400" dirty="0" err="1"/>
              <a:t>Rutinitas</a:t>
            </a:r>
            <a:endParaRPr lang="en-US" sz="1400" dirty="0"/>
          </a:p>
          <a:p>
            <a:r>
              <a:rPr lang="en-US" sz="1400" dirty="0"/>
              <a:t>Proyek</a:t>
            </a:r>
            <a:endParaRPr lang="en-ID" sz="1400" dirty="0"/>
          </a:p>
        </p:txBody>
      </p:sp>
      <p:pic>
        <p:nvPicPr>
          <p:cNvPr id="1026" name="Picture 2" descr="Internship Generic color lineal-color icon | Freepik">
            <a:extLst>
              <a:ext uri="{FF2B5EF4-FFF2-40B4-BE49-F238E27FC236}">
                <a16:creationId xmlns:a16="http://schemas.microsoft.com/office/drawing/2014/main" id="{FA248002-C7A6-F5D7-78DD-8DE3AE14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55" y="2787805"/>
            <a:ext cx="1781145" cy="178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32;p25">
            <a:extLst>
              <a:ext uri="{FF2B5EF4-FFF2-40B4-BE49-F238E27FC236}">
                <a16:creationId xmlns:a16="http://schemas.microsoft.com/office/drawing/2014/main" id="{8966D455-A752-9650-24E5-8A2239FAA2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07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5317-97AA-67B6-964A-0236BB206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299D-9F0B-D732-CCCD-D22AADA2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Klaim</a:t>
            </a:r>
            <a:r>
              <a:rPr lang="en-US" dirty="0"/>
              <a:t> Nilai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AAD93-2E37-B314-E42C-0B6A63278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Dosen </a:t>
            </a:r>
            <a:r>
              <a:rPr lang="en-ID" sz="1400" dirty="0" err="1"/>
              <a:t>pembimbing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kembali</a:t>
            </a:r>
            <a:r>
              <a:rPr lang="en-ID" sz="1400" dirty="0"/>
              <a:t> me-</a:t>
            </a:r>
            <a:r>
              <a:rPr lang="en-ID" sz="1400" i="1" dirty="0"/>
              <a:t>review</a:t>
            </a:r>
            <a:r>
              <a:rPr lang="en-ID" sz="1400" dirty="0"/>
              <a:t> </a:t>
            </a:r>
            <a:r>
              <a:rPr lang="en-ID" sz="1400" dirty="0" err="1"/>
              <a:t>klaim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memberikan</a:t>
            </a:r>
            <a:r>
              <a:rPr lang="en-ID" sz="1400" dirty="0"/>
              <a:t> </a:t>
            </a:r>
            <a:r>
              <a:rPr lang="en-ID" sz="1400" b="1" dirty="0" err="1"/>
              <a:t>Revisi</a:t>
            </a:r>
            <a:r>
              <a:rPr lang="en-ID" sz="1400" dirty="0"/>
              <a:t>, </a:t>
            </a:r>
            <a:r>
              <a:rPr lang="en-ID" sz="1400" b="1" dirty="0"/>
              <a:t>Tolak</a:t>
            </a:r>
            <a:r>
              <a:rPr lang="en-ID" sz="1400" dirty="0"/>
              <a:t>,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b="1" dirty="0" err="1"/>
              <a:t>Terima</a:t>
            </a:r>
            <a:r>
              <a:rPr lang="en-ID" sz="1400" dirty="0"/>
              <a:t>.</a:t>
            </a:r>
          </a:p>
          <a:p>
            <a:r>
              <a:rPr lang="en-ID" sz="1400" dirty="0" err="1"/>
              <a:t>Mahasiswa</a:t>
            </a:r>
            <a:r>
              <a:rPr lang="en-ID" sz="1400" dirty="0"/>
              <a:t> </a:t>
            </a:r>
            <a:r>
              <a:rPr lang="en-ID" sz="1400" dirty="0" err="1"/>
              <a:t>melakukan</a:t>
            </a:r>
            <a:r>
              <a:rPr lang="en-ID" sz="1400" dirty="0"/>
              <a:t> </a:t>
            </a:r>
            <a:r>
              <a:rPr lang="en-ID" sz="1400" dirty="0" err="1"/>
              <a:t>revisi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catatan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r>
              <a:rPr lang="en-ID" sz="1400" dirty="0"/>
              <a:t>, </a:t>
            </a:r>
            <a:r>
              <a:rPr lang="en-ID" sz="1400" dirty="0" err="1"/>
              <a:t>hingga</a:t>
            </a:r>
            <a:r>
              <a:rPr lang="en-ID" sz="1400" dirty="0"/>
              <a:t> </a:t>
            </a:r>
            <a:r>
              <a:rPr lang="en-ID" sz="1400" dirty="0" err="1"/>
              <a:t>ajuan</a:t>
            </a:r>
            <a:r>
              <a:rPr lang="en-ID" sz="1400" dirty="0"/>
              <a:t> </a:t>
            </a:r>
            <a:r>
              <a:rPr lang="en-ID" sz="1400" dirty="0" err="1"/>
              <a:t>klaim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disetujui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r>
              <a:rPr lang="en-ID" sz="1400" dirty="0"/>
              <a:t>;</a:t>
            </a:r>
          </a:p>
          <a:p>
            <a:r>
              <a:rPr lang="en-ID" sz="1400" dirty="0"/>
              <a:t>Prodi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merilis</a:t>
            </a:r>
            <a:r>
              <a:rPr lang="en-ID" sz="1400" dirty="0"/>
              <a:t> </a:t>
            </a:r>
            <a:r>
              <a:rPr lang="en-ID" sz="1400" dirty="0" err="1"/>
              <a:t>nilai</a:t>
            </a:r>
            <a:r>
              <a:rPr lang="en-ID" sz="1400" dirty="0"/>
              <a:t> </a:t>
            </a:r>
            <a:r>
              <a:rPr lang="en-ID" sz="1400" dirty="0" err="1"/>
              <a:t>akhir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mata</a:t>
            </a:r>
            <a:r>
              <a:rPr lang="en-ID" sz="1400" dirty="0"/>
              <a:t> </a:t>
            </a:r>
            <a:r>
              <a:rPr lang="en-ID" sz="1400" dirty="0" err="1"/>
              <a:t>kuliah</a:t>
            </a:r>
            <a:r>
              <a:rPr lang="en-ID" sz="1400" dirty="0"/>
              <a:t> yang </a:t>
            </a:r>
            <a:r>
              <a:rPr lang="en-ID" sz="1400" dirty="0" err="1"/>
              <a:t>berhasil</a:t>
            </a:r>
            <a:r>
              <a:rPr lang="en-ID" sz="1400" dirty="0"/>
              <a:t> </a:t>
            </a:r>
            <a:r>
              <a:rPr lang="en-ID" sz="1400" dirty="0" err="1"/>
              <a:t>dikonversi</a:t>
            </a:r>
            <a:r>
              <a:rPr lang="en-ID" sz="1400" dirty="0"/>
              <a:t> </a:t>
            </a:r>
            <a:r>
              <a:rPr lang="en-ID" sz="1400" dirty="0" err="1"/>
              <a:t>kepada</a:t>
            </a:r>
            <a:r>
              <a:rPr lang="en-ID" sz="1400" dirty="0"/>
              <a:t> DAAK (</a:t>
            </a:r>
            <a:r>
              <a:rPr lang="en-ID" sz="1400" dirty="0" err="1"/>
              <a:t>Direktorat</a:t>
            </a:r>
            <a:r>
              <a:rPr lang="en-ID" sz="1400" dirty="0"/>
              <a:t> </a:t>
            </a:r>
            <a:r>
              <a:rPr lang="en-ID" sz="1400" dirty="0" err="1"/>
              <a:t>Administrasi</a:t>
            </a:r>
            <a:r>
              <a:rPr lang="en-ID" sz="1400" dirty="0"/>
              <a:t> Akademik dan </a:t>
            </a:r>
            <a:r>
              <a:rPr lang="en-ID" sz="1400" dirty="0" err="1"/>
              <a:t>Kemahasiswaan</a:t>
            </a:r>
            <a:r>
              <a:rPr lang="en-ID" sz="1400" dirty="0"/>
              <a:t>) yang </a:t>
            </a:r>
            <a:r>
              <a:rPr lang="en-ID" sz="1400" dirty="0" err="1"/>
              <a:t>selanjutnya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termuat</a:t>
            </a:r>
            <a:r>
              <a:rPr lang="en-ID" sz="1400" dirty="0"/>
              <a:t> pada KHS </a:t>
            </a:r>
            <a:r>
              <a:rPr lang="en-ID" sz="1400" dirty="0" err="1"/>
              <a:t>mahasiswa</a:t>
            </a:r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36402277-217E-A136-0696-D40948098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43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2;p25">
            <a:extLst>
              <a:ext uri="{FF2B5EF4-FFF2-40B4-BE49-F238E27FC236}">
                <a16:creationId xmlns:a16="http://schemas.microsoft.com/office/drawing/2014/main" id="{3796AE2E-127D-B5C1-3E18-219FAACC05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Any Question&quot; Images – Browse 189 Stock Photos, Vectors, and Video | Adobe  Stock">
            <a:extLst>
              <a:ext uri="{FF2B5EF4-FFF2-40B4-BE49-F238E27FC236}">
                <a16:creationId xmlns:a16="http://schemas.microsoft.com/office/drawing/2014/main" id="{F84ABEEC-0D0E-CAD9-03DD-15B16949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857250"/>
            <a:ext cx="48196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2;p25">
            <a:extLst>
              <a:ext uri="{FF2B5EF4-FFF2-40B4-BE49-F238E27FC236}">
                <a16:creationId xmlns:a16="http://schemas.microsoft.com/office/drawing/2014/main" id="{6E40ECBC-240E-CC75-AA10-7CB1B3DC24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4714-B710-39BE-5B2E-30D57F29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Magang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665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3DD3-E997-B33E-0F4C-898CFDC4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Magang Mitra Prodi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708D4-5118-98FB-15A5-78B63FD49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1400" dirty="0"/>
              <a:t>Merupakan proses magang di perusahaan yang </a:t>
            </a:r>
            <a:r>
              <a:rPr lang="id-ID" sz="1400" b="1" dirty="0"/>
              <a:t>sudah menjalin kerja sama </a:t>
            </a:r>
            <a:r>
              <a:rPr lang="id-ID" sz="1400" dirty="0"/>
              <a:t>dengan </a:t>
            </a:r>
            <a:r>
              <a:rPr lang="id-ID" sz="1400" dirty="0" err="1"/>
              <a:t>Prodi</a:t>
            </a:r>
            <a:r>
              <a:rPr lang="id-ID" sz="1400" dirty="0"/>
              <a:t> Informatika.</a:t>
            </a:r>
            <a:endParaRPr lang="en-US" sz="1400" dirty="0"/>
          </a:p>
          <a:p>
            <a:r>
              <a:rPr lang="id-ID" sz="1400" dirty="0"/>
              <a:t>Daftar perusahaan yang membuka peluang magang dapat diakses melalui halaman </a:t>
            </a:r>
            <a:r>
              <a:rPr lang="id-ID" sz="1400" b="1" strike="sngStrike" dirty="0"/>
              <a:t>Business </a:t>
            </a:r>
            <a:r>
              <a:rPr lang="id-ID" sz="1400" b="1" strike="sngStrike" dirty="0" err="1"/>
              <a:t>Placement</a:t>
            </a:r>
            <a:r>
              <a:rPr lang="id-ID" sz="1400" b="1" strike="sngStrike" dirty="0"/>
              <a:t> Center</a:t>
            </a:r>
            <a:r>
              <a:rPr lang="id-ID" sz="1400" strike="sngStrike" dirty="0"/>
              <a:t> </a:t>
            </a:r>
            <a:r>
              <a:rPr lang="id-ID" sz="1400" b="1" strike="sngStrike" dirty="0"/>
              <a:t>(BPC)</a:t>
            </a:r>
            <a:endParaRPr lang="en-ID" sz="1400" strike="sngStrike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6DCE1016-53CA-A814-7F35-66F5633C05E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67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58BD8-0006-59F4-6D30-62392CF08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223B-2EA1-CB22-58DC-0EB7E47D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Magang Mandiri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98AD-F6A3-7A1C-8CC4-17A70375D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M</a:t>
            </a:r>
            <a:r>
              <a:rPr lang="id-ID" sz="1400" dirty="0" err="1"/>
              <a:t>ahasiswa</a:t>
            </a:r>
            <a:r>
              <a:rPr lang="id-ID" sz="1400" dirty="0"/>
              <a:t> </a:t>
            </a:r>
            <a:r>
              <a:rPr lang="id-ID" sz="1400" b="1" dirty="0"/>
              <a:t>mencari </a:t>
            </a:r>
            <a:r>
              <a:rPr lang="en-US" sz="1400" b="1" dirty="0"/>
              <a:t>sendiri</a:t>
            </a:r>
            <a:r>
              <a:rPr lang="id-ID" sz="1400" b="1" dirty="0"/>
              <a:t> </a:t>
            </a:r>
            <a:r>
              <a:rPr lang="id-ID" sz="1400" dirty="0"/>
              <a:t>perusahaan sesuai dengan minat keilmuan. </a:t>
            </a:r>
            <a:endParaRPr lang="en-US" sz="1400" dirty="0"/>
          </a:p>
          <a:p>
            <a:r>
              <a:rPr lang="en-US" sz="1400" dirty="0"/>
              <a:t>D</a:t>
            </a:r>
            <a:r>
              <a:rPr lang="id-ID" sz="1400" dirty="0" err="1"/>
              <a:t>apat</a:t>
            </a:r>
            <a:r>
              <a:rPr lang="id-ID" sz="1400" dirty="0"/>
              <a:t> dilakukan pada Instansi Pemerintahan, BUMN, maupun Perusahaan Swasta. </a:t>
            </a:r>
            <a:endParaRPr lang="en-US" sz="1400" dirty="0"/>
          </a:p>
          <a:p>
            <a:r>
              <a:rPr lang="id-ID" sz="1400" dirty="0"/>
              <a:t>Perusahaan yang dipilih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id-ID" sz="1400" dirty="0"/>
              <a:t> </a:t>
            </a:r>
            <a:r>
              <a:rPr lang="id-ID" sz="1400" b="1" dirty="0"/>
              <a:t>valid</a:t>
            </a:r>
            <a:r>
              <a:rPr lang="id-ID" sz="1400" dirty="0"/>
              <a:t> dan mempunyai kredibilitas yang baik.</a:t>
            </a:r>
            <a:endParaRPr lang="en-US" sz="1400" dirty="0"/>
          </a:p>
          <a:p>
            <a:r>
              <a:rPr lang="id-ID" sz="1400" dirty="0"/>
              <a:t>Posisi dalam magang ini bisa disesuaikan </a:t>
            </a:r>
            <a:r>
              <a:rPr lang="id-ID" sz="1400" b="1" dirty="0"/>
              <a:t>dengan Capaian Profil Lulusan </a:t>
            </a:r>
            <a:r>
              <a:rPr lang="id-ID" sz="1400" dirty="0"/>
              <a:t>(CPL) </a:t>
            </a:r>
            <a:r>
              <a:rPr lang="id-ID" sz="1400" dirty="0" err="1"/>
              <a:t>prodi</a:t>
            </a:r>
            <a:r>
              <a:rPr lang="id-ID" sz="1400" dirty="0"/>
              <a:t> Informatika</a:t>
            </a:r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C9682B38-E123-14AE-D3E7-56E5F4CC241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0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290BC-AE91-2239-75F8-0AAF92949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766-1E6F-8272-3F14-553E25B5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Magang Tri Dharma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F363-6F7B-973C-FDB8-D230E9673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/>
              <a:t>K</a:t>
            </a:r>
            <a:r>
              <a:rPr lang="id-ID" sz="1400" dirty="0" err="1"/>
              <a:t>olaborasi</a:t>
            </a:r>
            <a:r>
              <a:rPr lang="id-ID" sz="1400" dirty="0"/>
              <a:t> dalam kegiatan hibah yang dilakukan oleh dosen, baik bidang penelitian maupun pengabdian kepada masyarakat. Durasi pelaksanaannya adalah </a:t>
            </a:r>
            <a:r>
              <a:rPr lang="id-ID" sz="1400" b="1" dirty="0"/>
              <a:t>1 semester</a:t>
            </a:r>
            <a:r>
              <a:rPr lang="id-ID" sz="1400" dirty="0"/>
              <a:t>. </a:t>
            </a:r>
            <a:endParaRPr lang="en-US" sz="1400" dirty="0"/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id-ID" sz="1400" b="1" dirty="0"/>
              <a:t>Ketentuan:</a:t>
            </a:r>
            <a:endParaRPr lang="en-ID" sz="1400" b="1" dirty="0"/>
          </a:p>
          <a:p>
            <a:pPr lvl="0"/>
            <a:r>
              <a:rPr lang="id-ID" sz="1400" dirty="0"/>
              <a:t>Mahasiswa sudah tergabung dalam tim hibah dosen (dibuktikan dengan sudah tercantum dalam platform aplikasi hibah).</a:t>
            </a:r>
            <a:endParaRPr lang="en-ID" sz="1400" dirty="0"/>
          </a:p>
          <a:p>
            <a:pPr lvl="0"/>
            <a:r>
              <a:rPr lang="id-ID" sz="1400" dirty="0"/>
              <a:t>Aktivitas dalam kegiatan magang dipastikan </a:t>
            </a:r>
            <a:r>
              <a:rPr lang="id-ID" sz="1400" b="1" dirty="0"/>
              <a:t>dapat dikonversi </a:t>
            </a:r>
            <a:r>
              <a:rPr lang="id-ID" sz="1400" dirty="0"/>
              <a:t>ke mata kuliah.</a:t>
            </a:r>
            <a:endParaRPr lang="en-ID" sz="1400" dirty="0"/>
          </a:p>
          <a:p>
            <a:pPr lvl="0"/>
            <a:r>
              <a:rPr lang="id-ID" sz="1400" dirty="0"/>
              <a:t>Bila akan dijadikan jalur </a:t>
            </a:r>
            <a:r>
              <a:rPr lang="id-ID" sz="1400" b="1" dirty="0"/>
              <a:t>kelulusan</a:t>
            </a:r>
            <a:r>
              <a:rPr lang="id-ID" sz="1400" dirty="0"/>
              <a:t> </a:t>
            </a:r>
            <a:r>
              <a:rPr lang="id-ID" sz="1400" b="1" dirty="0"/>
              <a:t>non-reguler</a:t>
            </a:r>
            <a:r>
              <a:rPr lang="id-ID" sz="1400" dirty="0"/>
              <a:t> maka harus ada </a:t>
            </a:r>
            <a:r>
              <a:rPr lang="id-ID" sz="1400" b="1" dirty="0"/>
              <a:t>produk</a:t>
            </a:r>
            <a:r>
              <a:rPr lang="id-ID" sz="1400" dirty="0"/>
              <a:t> yang dihasilkan dari kegiatan magang dan mendapat </a:t>
            </a:r>
            <a:r>
              <a:rPr lang="id-ID" sz="1400" b="1" dirty="0"/>
              <a:t>persetujuan</a:t>
            </a:r>
            <a:r>
              <a:rPr lang="id-ID" sz="1400" dirty="0"/>
              <a:t> dari dosen ketua tim.</a:t>
            </a:r>
            <a:endParaRPr lang="en-ID" sz="1400" dirty="0"/>
          </a:p>
          <a:p>
            <a:endParaRPr lang="en-ID" sz="1400" dirty="0"/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F2049FD4-6893-3BCF-A078-6081472BAD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76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EF8AE-FA29-6295-8BE3-5B91A04C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D724-4CCB-A73D-AE10-FB7B16D7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Ketentuan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195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0E3C-AA15-086C-F3ED-348C71D9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Mahasiswa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2811E-0FC3-E43F-ECA1-6D2EB5E03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 err="1"/>
              <a:t>Dilakukan</a:t>
            </a:r>
            <a:r>
              <a:rPr lang="en-ID" sz="1400" dirty="0"/>
              <a:t> pada semester </a:t>
            </a:r>
            <a:r>
              <a:rPr lang="en-ID" sz="1400" b="1" dirty="0" err="1"/>
              <a:t>ganjil</a:t>
            </a:r>
            <a:r>
              <a:rPr lang="en-ID" sz="1400" dirty="0"/>
              <a:t> </a:t>
            </a:r>
            <a:r>
              <a:rPr lang="en-ID" sz="1400" dirty="0" err="1"/>
              <a:t>ataupun</a:t>
            </a:r>
            <a:r>
              <a:rPr lang="en-ID" sz="1400" dirty="0"/>
              <a:t> </a:t>
            </a:r>
            <a:r>
              <a:rPr lang="en-ID" sz="1400" b="1" dirty="0" err="1"/>
              <a:t>genap</a:t>
            </a:r>
            <a:endParaRPr lang="en-ID" sz="1400" dirty="0"/>
          </a:p>
          <a:p>
            <a:r>
              <a:rPr lang="en-ID" sz="1400" dirty="0" err="1"/>
              <a:t>Dilakukan</a:t>
            </a:r>
            <a:r>
              <a:rPr lang="en-ID" sz="1400" dirty="0"/>
              <a:t> minimal </a:t>
            </a:r>
            <a:r>
              <a:rPr lang="en-ID" sz="1400" b="1" dirty="0"/>
              <a:t>semester 4</a:t>
            </a:r>
          </a:p>
          <a:p>
            <a:r>
              <a:rPr lang="en-ID" sz="1400" dirty="0"/>
              <a:t>IPK </a:t>
            </a:r>
            <a:r>
              <a:rPr lang="en-ID" sz="1400" dirty="0" err="1"/>
              <a:t>saat</a:t>
            </a:r>
            <a:r>
              <a:rPr lang="en-ID" sz="1400" dirty="0"/>
              <a:t>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melakukan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r>
              <a:rPr lang="en-ID" sz="1400" dirty="0"/>
              <a:t> </a:t>
            </a:r>
            <a:r>
              <a:rPr lang="en-ID" sz="1400" b="1" dirty="0"/>
              <a:t>≥ 3.00</a:t>
            </a:r>
          </a:p>
          <a:p>
            <a:r>
              <a:rPr lang="en-ID" sz="1400" dirty="0"/>
              <a:t>Selama </a:t>
            </a:r>
            <a:r>
              <a:rPr lang="en-ID" sz="1400" dirty="0" err="1"/>
              <a:t>magang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:</a:t>
            </a:r>
          </a:p>
          <a:p>
            <a:pPr lvl="1"/>
            <a:r>
              <a:rPr lang="en-ID" sz="1400" dirty="0" err="1"/>
              <a:t>Melaporkan</a:t>
            </a:r>
            <a:r>
              <a:rPr lang="en-ID" sz="1400" dirty="0"/>
              <a:t> proses </a:t>
            </a:r>
            <a:r>
              <a:rPr lang="en-ID" sz="1400" dirty="0" err="1"/>
              <a:t>magang</a:t>
            </a:r>
            <a:r>
              <a:rPr lang="en-ID" sz="1400" dirty="0"/>
              <a:t> </a:t>
            </a:r>
            <a:r>
              <a:rPr lang="en-ID" sz="1400" dirty="0" err="1"/>
              <a:t>kepada</a:t>
            </a:r>
            <a:r>
              <a:rPr lang="en-ID" sz="1400" dirty="0"/>
              <a:t> dosen </a:t>
            </a:r>
            <a:r>
              <a:rPr lang="en-ID" sz="1400" dirty="0" err="1"/>
              <a:t>pembimbing</a:t>
            </a:r>
            <a:r>
              <a:rPr lang="en-ID" sz="1400" dirty="0"/>
              <a:t> </a:t>
            </a:r>
            <a:r>
              <a:rPr lang="en-ID" sz="1400" b="1" dirty="0"/>
              <a:t>minimal 3  kali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sebulan</a:t>
            </a:r>
            <a:r>
              <a:rPr lang="en-ID" sz="1400" dirty="0"/>
              <a:t> 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kesepakatan</a:t>
            </a:r>
            <a:r>
              <a:rPr lang="en-ID" sz="1400" dirty="0"/>
              <a:t>.</a:t>
            </a:r>
          </a:p>
          <a:p>
            <a:pPr lvl="1"/>
            <a:r>
              <a:rPr lang="en-ID" sz="1400" dirty="0" err="1"/>
              <a:t>Mengisi</a:t>
            </a:r>
            <a:r>
              <a:rPr lang="en-ID" sz="1400" dirty="0"/>
              <a:t> </a:t>
            </a:r>
            <a:r>
              <a:rPr lang="en-ID" sz="1400" b="1" dirty="0"/>
              <a:t>logbook</a:t>
            </a:r>
            <a:r>
              <a:rPr lang="en-ID" sz="1400" dirty="0"/>
              <a:t> </a:t>
            </a:r>
            <a:r>
              <a:rPr lang="en-ID" sz="1400" dirty="0" err="1"/>
              <a:t>bimbingan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</a:t>
            </a:r>
            <a:r>
              <a:rPr lang="en-ID" sz="1400" b="1" strike="sngStrike" dirty="0"/>
              <a:t>Platform SEMAR </a:t>
            </a:r>
          </a:p>
          <a:p>
            <a:pPr lvl="1"/>
            <a:r>
              <a:rPr lang="en-ID" sz="1400" dirty="0" err="1"/>
              <a:t>Membuat</a:t>
            </a:r>
            <a:r>
              <a:rPr lang="en-ID" sz="1400" dirty="0"/>
              <a:t> </a:t>
            </a:r>
            <a:r>
              <a:rPr lang="en-ID" sz="1400" dirty="0" err="1"/>
              <a:t>Laporan</a:t>
            </a:r>
            <a:r>
              <a:rPr lang="en-ID" sz="1400" dirty="0"/>
              <a:t> Akhir </a:t>
            </a:r>
            <a:r>
              <a:rPr lang="en-ID" sz="1400" dirty="0" err="1"/>
              <a:t>setelah</a:t>
            </a:r>
            <a:r>
              <a:rPr lang="en-ID" sz="1400" dirty="0"/>
              <a:t> </a:t>
            </a:r>
            <a:r>
              <a:rPr lang="en-ID" sz="1400" dirty="0" err="1"/>
              <a:t>selesai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endParaRPr lang="en-ID" sz="1400" dirty="0"/>
          </a:p>
          <a:p>
            <a:endParaRPr lang="en-ID" sz="1400" dirty="0"/>
          </a:p>
        </p:txBody>
      </p:sp>
      <p:pic>
        <p:nvPicPr>
          <p:cNvPr id="12" name="Google Shape;132;p25">
            <a:extLst>
              <a:ext uri="{FF2B5EF4-FFF2-40B4-BE49-F238E27FC236}">
                <a16:creationId xmlns:a16="http://schemas.microsoft.com/office/drawing/2014/main" id="{FEA375A6-9AE2-9CF1-A162-DE74FA4A569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8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F28E-4F4C-04A4-F475-659EE959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Tempat Magang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BEC4F-0BB1-1A52-B07C-1C6C3DAB4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dirty="0"/>
              <a:t>Mitra / </a:t>
            </a:r>
            <a:r>
              <a:rPr lang="en-ID" sz="1400" dirty="0" err="1"/>
              <a:t>perusahaan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memiliki</a:t>
            </a:r>
            <a:r>
              <a:rPr lang="en-ID" sz="1400" dirty="0"/>
              <a:t> </a:t>
            </a:r>
            <a:r>
              <a:rPr lang="en-ID" sz="1400" dirty="0" err="1"/>
              <a:t>izin</a:t>
            </a:r>
            <a:r>
              <a:rPr lang="en-ID" sz="1400" dirty="0"/>
              <a:t> </a:t>
            </a:r>
            <a:r>
              <a:rPr lang="en-ID" sz="1400" dirty="0" err="1"/>
              <a:t>operasional</a:t>
            </a:r>
            <a:r>
              <a:rPr lang="en-ID" sz="1400" dirty="0"/>
              <a:t> </a:t>
            </a:r>
            <a:r>
              <a:rPr lang="en-ID" sz="1400" dirty="0" err="1"/>
              <a:t>resmi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pihak</a:t>
            </a:r>
            <a:r>
              <a:rPr lang="en-ID" sz="1400" dirty="0"/>
              <a:t> </a:t>
            </a:r>
            <a:r>
              <a:rPr lang="en-ID" sz="1400" dirty="0" err="1"/>
              <a:t>berwenang</a:t>
            </a:r>
            <a:endParaRPr lang="en-ID" sz="1400" dirty="0"/>
          </a:p>
          <a:p>
            <a:r>
              <a:rPr lang="en-ID" sz="1400" dirty="0" err="1"/>
              <a:t>Bidang</a:t>
            </a:r>
            <a:r>
              <a:rPr lang="en-ID" sz="1400" dirty="0"/>
              <a:t> </a:t>
            </a:r>
            <a:r>
              <a:rPr lang="en-ID" sz="1400" dirty="0" err="1"/>
              <a:t>usaha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lingkup</a:t>
            </a:r>
            <a:r>
              <a:rPr lang="en-ID" sz="1400" dirty="0"/>
              <a:t> IT</a:t>
            </a:r>
          </a:p>
          <a:p>
            <a:r>
              <a:rPr lang="en-ID" sz="1400" dirty="0" err="1"/>
              <a:t>Posisi</a:t>
            </a:r>
            <a:r>
              <a:rPr lang="en-ID" sz="1400" dirty="0"/>
              <a:t> </a:t>
            </a:r>
            <a:r>
              <a:rPr lang="en-ID" sz="1400" dirty="0" err="1"/>
              <a:t>magang</a:t>
            </a:r>
            <a:r>
              <a:rPr lang="en-ID" sz="1400" dirty="0"/>
              <a:t> </a:t>
            </a:r>
            <a:r>
              <a:rPr lang="en-ID" sz="1400" dirty="0" err="1"/>
              <a:t>harus</a:t>
            </a:r>
            <a:r>
              <a:rPr lang="en-ID" sz="1400" dirty="0"/>
              <a:t> </a:t>
            </a:r>
            <a:r>
              <a:rPr lang="en-ID" sz="1400" dirty="0" err="1"/>
              <a:t>sesuai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Capaian</a:t>
            </a:r>
            <a:r>
              <a:rPr lang="en-ID" sz="1400" dirty="0"/>
              <a:t> </a:t>
            </a:r>
            <a:r>
              <a:rPr lang="en-ID" sz="1400" dirty="0" err="1"/>
              <a:t>Profil</a:t>
            </a:r>
            <a:r>
              <a:rPr lang="en-ID" sz="1400" dirty="0"/>
              <a:t> </a:t>
            </a:r>
            <a:r>
              <a:rPr lang="en-ID" sz="1400" dirty="0" err="1"/>
              <a:t>Lulusan</a:t>
            </a:r>
            <a:r>
              <a:rPr lang="en-ID" sz="1400" dirty="0"/>
              <a:t> (CPL) Program Studi </a:t>
            </a:r>
            <a:r>
              <a:rPr lang="en-ID" sz="1400" dirty="0" err="1"/>
              <a:t>Informatika</a:t>
            </a:r>
            <a:r>
              <a:rPr lang="en-ID" sz="1400" dirty="0"/>
              <a:t> </a:t>
            </a:r>
          </a:p>
        </p:txBody>
      </p:sp>
      <p:pic>
        <p:nvPicPr>
          <p:cNvPr id="4" name="Google Shape;132;p25">
            <a:extLst>
              <a:ext uri="{FF2B5EF4-FFF2-40B4-BE49-F238E27FC236}">
                <a16:creationId xmlns:a16="http://schemas.microsoft.com/office/drawing/2014/main" id="{C5F8AE5B-075A-802A-7BAF-EB1B8B59719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8859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0DCDB5C-418E-4EEF-950B-1CD104022939}">
  <we:reference id="wa104379997" version="3.0.0.0" store="en-US" storeType="OMEX"/>
  <we:alternateReferences>
    <we:reference id="wa104379997" version="3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653</Words>
  <Application>Microsoft Office PowerPoint</Application>
  <PresentationFormat>On-screen Show (16:9)</PresentationFormat>
  <Paragraphs>90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Open Sans SemiBold</vt:lpstr>
      <vt:lpstr>Arial</vt:lpstr>
      <vt:lpstr>Open Sans Medium</vt:lpstr>
      <vt:lpstr>Open Sans</vt:lpstr>
      <vt:lpstr>Simple Light</vt:lpstr>
      <vt:lpstr>Template FIK</vt:lpstr>
      <vt:lpstr>Magang</vt:lpstr>
      <vt:lpstr>Sekapur Sirih</vt:lpstr>
      <vt:lpstr>Jenis Magang</vt:lpstr>
      <vt:lpstr>Magang Mitra Prodi</vt:lpstr>
      <vt:lpstr>Magang Mandiri</vt:lpstr>
      <vt:lpstr>Magang Tri Dharma</vt:lpstr>
      <vt:lpstr>Ketentuan</vt:lpstr>
      <vt:lpstr>Mahasiswa</vt:lpstr>
      <vt:lpstr>Tempat Magang</vt:lpstr>
      <vt:lpstr>Penilaian</vt:lpstr>
      <vt:lpstr>Dosen</vt:lpstr>
      <vt:lpstr>Alur</vt:lpstr>
      <vt:lpstr>Kebutuhan Surat-menyurat</vt:lpstr>
      <vt:lpstr>PowerPoint Presentation</vt:lpstr>
      <vt:lpstr>Alur</vt:lpstr>
      <vt:lpstr>Konversi</vt:lpstr>
      <vt:lpstr>Timeline</vt:lpstr>
      <vt:lpstr>Pengajuan</vt:lpstr>
      <vt:lpstr>Rencana Konversi</vt:lpstr>
      <vt:lpstr>Klaim Nilai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25</cp:revision>
  <dcterms:modified xsi:type="dcterms:W3CDTF">2025-09-25T01:39:31Z</dcterms:modified>
</cp:coreProperties>
</file>