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8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39"/>
      <p:bold r:id="rId40"/>
      <p:italic r:id="rId41"/>
      <p:boldItalic r:id="rId42"/>
    </p:embeddedFont>
    <p:embeddedFont>
      <p:font typeface="Open Sans Medium" panose="020B0604020202020204" charset="0"/>
      <p:regular r:id="rId43"/>
      <p:bold r:id="rId44"/>
      <p:italic r:id="rId45"/>
      <p:boldItalic r:id="rId46"/>
    </p:embeddedFont>
    <p:embeddedFont>
      <p:font typeface="Open Sans SemiBold" panose="020B0706030804020204" pitchFamily="34" charset="0"/>
      <p:regular r:id="rId47"/>
      <p:bold r:id="rId48"/>
      <p:italic r:id="rId49"/>
      <p:boldItalic r:id="rId50"/>
    </p:embeddedFont>
    <p:embeddedFont>
      <p:font typeface="Quattrocento Sans" panose="020B0502050000020003" pitchFamily="34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>
        <p:scale>
          <a:sx n="100" d="100"/>
          <a:sy n="100" d="100"/>
        </p:scale>
        <p:origin x="97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81b06d3367_1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81b06d3367_1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83769c88dc_5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83769c88dc_5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83769c88dc_5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83769c88dc_5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81b06d3367_1_3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81b06d3367_1_3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81b06d3367_1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81b06d3367_1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81b06d3367_1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81b06d3367_1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81b06d3367_1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81b06d3367_1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81b06d3367_1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81b06d3367_1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81b06d3367_1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81b06d3367_1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81b06d3367_1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81b06d3367_1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81b06d3367_1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81b06d3367_1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81b06d3367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81b06d3367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3769c88dc_5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83769c88dc_5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81b06d3367_1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81b06d3367_1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81b06d3367_1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381b06d3367_1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83769c88dc_5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g383769c88dc_5_9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0" name="Google Shape;390;g383769c88dc_5_9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83769c88dc_5_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383769c88dc_5_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83769c88dc_5_1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383769c88dc_5_1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383769c88dc_5_1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3769c88dc_5_1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83769c88dc_5_1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83769c88dc_5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83769c88dc_5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83769c88dc_5_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83769c88dc_5_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83769c88dc_5_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383769c88dc_5_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81b06d3367_1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81b06d3367_1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83769c88dc_5_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383769c88dc_5_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83769c88dc_5_1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383769c88dc_5_1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83769c88dc_5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83769c88dc_5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383769c88dc_5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383769c88dc_5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81b06d3367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81b06d3367_1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381b06d3367_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381b06d3367_1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83769c88dc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83769c88dc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81b06d3367_1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81b06d3367_1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81b06d3367_1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81b06d3367_1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81b06d3367_1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81b06d3367_1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81b06d3367_1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81b06d3367_1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81b06d3367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81b06d3367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90300" y="1235425"/>
            <a:ext cx="4498800" cy="18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Font typeface="Open Sans SemiBold"/>
              <a:buNone/>
              <a:defRPr sz="38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90300" y="3117050"/>
            <a:ext cx="4498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 sz="14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 Medium"/>
              <a:buNone/>
              <a:defRPr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85546" y="0"/>
            <a:ext cx="455845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00" y="4495925"/>
            <a:ext cx="5880926" cy="2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297" y="198900"/>
            <a:ext cx="1091475" cy="4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/>
          <p:nvPr/>
        </p:nvSpPr>
        <p:spPr>
          <a:xfrm rot="10800000">
            <a:off x="390300" y="-50"/>
            <a:ext cx="1122900" cy="99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AE6F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4252375" y="3091575"/>
            <a:ext cx="4325400" cy="173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Font typeface="Open Sans SemiBold"/>
              <a:buNone/>
              <a:defRPr sz="36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" y="0"/>
            <a:ext cx="393075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0972" y="619475"/>
            <a:ext cx="1091475" cy="45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447708" y="107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6700" y="4816150"/>
            <a:ext cx="6395349" cy="3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97" y="174125"/>
            <a:ext cx="793502" cy="3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6700" y="4816150"/>
            <a:ext cx="6395349" cy="3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97" y="174125"/>
            <a:ext cx="793502" cy="3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442000" cy="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Font typeface="Open Sans SemiBold"/>
              <a:buNone/>
              <a:defRPr sz="22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1"/>
          </p:nvPr>
        </p:nvSpPr>
        <p:spPr>
          <a:xfrm>
            <a:off x="390300" y="1373075"/>
            <a:ext cx="3943500" cy="319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2"/>
          </p:nvPr>
        </p:nvSpPr>
        <p:spPr>
          <a:xfrm>
            <a:off x="4723800" y="1373075"/>
            <a:ext cx="3943500" cy="319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 sz="12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 sz="12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 sz="12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447708" y="1078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200" b="1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nutup Terimakasih 1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2" name="Google Shape;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618000" y="0"/>
            <a:ext cx="455844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800" y="449300"/>
            <a:ext cx="1183425" cy="23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197" y="339925"/>
            <a:ext cx="1091475" cy="4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200" y="4074025"/>
            <a:ext cx="3343114" cy="4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8"/>
          <p:cNvSpPr txBox="1"/>
          <p:nvPr/>
        </p:nvSpPr>
        <p:spPr>
          <a:xfrm>
            <a:off x="404188" y="18307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90D4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TERIMA KASIH</a:t>
            </a:r>
            <a:endParaRPr sz="2400">
              <a:solidFill>
                <a:srgbClr val="490D49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457638" y="238487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90D4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Fakultas Ilmu Komputer</a:t>
            </a:r>
            <a:endParaRPr sz="1200">
              <a:solidFill>
                <a:srgbClr val="490D49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90D49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Universitas Amikom Yogyakarta</a:t>
            </a:r>
            <a:endParaRPr sz="1200">
              <a:solidFill>
                <a:srgbClr val="490D49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457650" y="2876400"/>
            <a:ext cx="30000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90D49"/>
                </a:solidFill>
                <a:latin typeface="Open Sans"/>
                <a:ea typeface="Open Sans"/>
                <a:cs typeface="Open Sans"/>
                <a:sym typeface="Open Sans"/>
              </a:rPr>
              <a:t>Jl. Ring Road Utara, Ngringin, Condongcatur, Kec. Depok, Kabupaten Sleman, Daerah Istimewa Yogyakarta, Indonesia postcode 55281</a:t>
            </a:r>
            <a:endParaRPr sz="800">
              <a:solidFill>
                <a:srgbClr val="490D4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6700" y="4816150"/>
            <a:ext cx="6395349" cy="3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97" y="174125"/>
            <a:ext cx="793502" cy="32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nutup (Terimakasih 2)">
  <p:cSld name="CAPTION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16825" y="534025"/>
            <a:ext cx="3000000" cy="123760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0"/>
          <p:cNvSpPr txBox="1"/>
          <p:nvPr/>
        </p:nvSpPr>
        <p:spPr>
          <a:xfrm>
            <a:off x="5133538" y="419188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 SemiBold"/>
                <a:ea typeface="Open Sans SemiBold"/>
                <a:cs typeface="Open Sans SemiBold"/>
                <a:sym typeface="Open Sans SemiBold"/>
              </a:rPr>
              <a:t>TERIMA KASIH</a:t>
            </a:r>
            <a:endParaRPr sz="24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1" name="Google Shape;101;p20"/>
          <p:cNvSpPr txBox="1"/>
          <p:nvPr/>
        </p:nvSpPr>
        <p:spPr>
          <a:xfrm>
            <a:off x="5133538" y="973288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Fakultas Ilmu Komputer</a:t>
            </a:r>
            <a:endParaRPr sz="12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43434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Universitas Amikom Yogyakarta</a:t>
            </a:r>
            <a:endParaRPr sz="1200">
              <a:solidFill>
                <a:srgbClr val="43434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2" name="Google Shape;102;p20"/>
          <p:cNvSpPr txBox="1"/>
          <p:nvPr/>
        </p:nvSpPr>
        <p:spPr>
          <a:xfrm>
            <a:off x="5133550" y="1554988"/>
            <a:ext cx="30000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Jl. Ring Road Utara, Ngringin, Condongcatur, Kec. Depok, Kabupaten Sleman, Daerah Istimewa Yogyakarta, Indonesia postcode 55281</a:t>
            </a:r>
            <a:endParaRPr sz="800">
              <a:solidFill>
                <a:srgbClr val="43434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" name="Google Shape;103;p20" title="AZR08633.jpg"/>
          <p:cNvPicPr preferRelativeResize="0"/>
          <p:nvPr/>
        </p:nvPicPr>
        <p:blipFill rotWithShape="1">
          <a:blip r:embed="rId3">
            <a:alphaModFix/>
          </a:blip>
          <a:srcRect l="4649" t="37959" r="4540" b="22400"/>
          <a:stretch/>
        </p:blipFill>
        <p:spPr>
          <a:xfrm>
            <a:off x="0" y="2483150"/>
            <a:ext cx="9144003" cy="26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265500" y="655625"/>
            <a:ext cx="4045200" cy="117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Font typeface="Open Sans SemiBold"/>
              <a:buNone/>
              <a:defRPr sz="2400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ubTitle" idx="1"/>
          </p:nvPr>
        </p:nvSpPr>
        <p:spPr>
          <a:xfrm>
            <a:off x="4780600" y="317800"/>
            <a:ext cx="4045200" cy="21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08" name="Google Shape;108;p21" title="AZR08633.jpg"/>
          <p:cNvPicPr preferRelativeResize="0"/>
          <p:nvPr/>
        </p:nvPicPr>
        <p:blipFill rotWithShape="1">
          <a:blip r:embed="rId2">
            <a:alphaModFix/>
          </a:blip>
          <a:srcRect l="4649" t="37959" r="4540" b="22400"/>
          <a:stretch/>
        </p:blipFill>
        <p:spPr>
          <a:xfrm>
            <a:off x="0" y="2483150"/>
            <a:ext cx="9144003" cy="2660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title"/>
          </p:nvPr>
        </p:nvSpPr>
        <p:spPr>
          <a:xfrm>
            <a:off x="358619" y="137940"/>
            <a:ext cx="84033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1"/>
          </p:nvPr>
        </p:nvSpPr>
        <p:spPr>
          <a:xfrm>
            <a:off x="358618" y="869814"/>
            <a:ext cx="8403300" cy="37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063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063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063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063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063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ldNum" idx="12"/>
          </p:nvPr>
        </p:nvSpPr>
        <p:spPr>
          <a:xfrm>
            <a:off x="7459663" y="4791075"/>
            <a:ext cx="3174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xt tengah">
  <p:cSld name="Text tengah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4"/>
          <p:cNvSpPr txBox="1">
            <a:spLocks noGrp="1"/>
          </p:cNvSpPr>
          <p:nvPr>
            <p:ph type="title"/>
          </p:nvPr>
        </p:nvSpPr>
        <p:spPr>
          <a:xfrm>
            <a:off x="358619" y="1914098"/>
            <a:ext cx="8403300" cy="13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3200"/>
              <a:buFont typeface="Quattrocento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6452380" y="48039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3028950" y="481228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20" name="Google Shape;120;p24"/>
          <p:cNvGrpSpPr/>
          <p:nvPr/>
        </p:nvGrpSpPr>
        <p:grpSpPr>
          <a:xfrm>
            <a:off x="-1588" y="4758933"/>
            <a:ext cx="9048751" cy="386953"/>
            <a:chOff x="-1" y="3997"/>
            <a:chExt cx="5700" cy="325"/>
          </a:xfrm>
        </p:grpSpPr>
        <p:sp>
          <p:nvSpPr>
            <p:cNvPr id="121" name="Google Shape;121;p24"/>
            <p:cNvSpPr/>
            <p:nvPr/>
          </p:nvSpPr>
          <p:spPr>
            <a:xfrm>
              <a:off x="-1" y="3997"/>
              <a:ext cx="5700" cy="0"/>
            </a:xfrm>
            <a:prstGeom prst="rect">
              <a:avLst/>
            </a:prstGeom>
            <a:solidFill>
              <a:srgbClr val="F4752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-1" y="4022"/>
              <a:ext cx="5700" cy="300"/>
            </a:xfrm>
            <a:prstGeom prst="rect">
              <a:avLst/>
            </a:prstGeom>
            <a:solidFill>
              <a:srgbClr val="2E06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132" y="4102"/>
              <a:ext cx="44" cy="61"/>
            </a:xfrm>
            <a:custGeom>
              <a:avLst/>
              <a:gdLst/>
              <a:ahLst/>
              <a:cxnLst/>
              <a:rect l="l" t="t" r="r" b="b"/>
              <a:pathLst>
                <a:path w="31" h="43" extrusionOk="0">
                  <a:moveTo>
                    <a:pt x="31" y="25"/>
                  </a:moveTo>
                  <a:cubicBezTo>
                    <a:pt x="31" y="37"/>
                    <a:pt x="25" y="43"/>
                    <a:pt x="15" y="43"/>
                  </a:cubicBezTo>
                  <a:cubicBezTo>
                    <a:pt x="5" y="43"/>
                    <a:pt x="0" y="37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34"/>
                    <a:pt x="8" y="38"/>
                    <a:pt x="15" y="38"/>
                  </a:cubicBezTo>
                  <a:cubicBezTo>
                    <a:pt x="22" y="38"/>
                    <a:pt x="26" y="34"/>
                    <a:pt x="26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1" y="0"/>
                    <a:pt x="31" y="0"/>
                    <a:pt x="31" y="0"/>
                  </a:cubicBezTo>
                  <a:lnTo>
                    <a:pt x="31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190" y="4118"/>
              <a:ext cx="35" cy="43"/>
            </a:xfrm>
            <a:custGeom>
              <a:avLst/>
              <a:gdLst/>
              <a:ahLst/>
              <a:cxnLst/>
              <a:rect l="l" t="t" r="r" b="b"/>
              <a:pathLst>
                <a:path w="25" h="31" extrusionOk="0">
                  <a:moveTo>
                    <a:pt x="25" y="31"/>
                  </a:moveTo>
                  <a:cubicBezTo>
                    <a:pt x="20" y="31"/>
                    <a:pt x="20" y="31"/>
                    <a:pt x="20" y="3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8"/>
                    <a:pt x="17" y="4"/>
                    <a:pt x="13" y="4"/>
                  </a:cubicBezTo>
                  <a:cubicBezTo>
                    <a:pt x="10" y="4"/>
                    <a:pt x="8" y="5"/>
                    <a:pt x="7" y="7"/>
                  </a:cubicBezTo>
                  <a:cubicBezTo>
                    <a:pt x="5" y="9"/>
                    <a:pt x="4" y="11"/>
                    <a:pt x="4" y="14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7" y="2"/>
                    <a:pt x="10" y="0"/>
                    <a:pt x="14" y="0"/>
                  </a:cubicBezTo>
                  <a:cubicBezTo>
                    <a:pt x="18" y="0"/>
                    <a:pt x="20" y="1"/>
                    <a:pt x="22" y="3"/>
                  </a:cubicBezTo>
                  <a:cubicBezTo>
                    <a:pt x="24" y="6"/>
                    <a:pt x="25" y="9"/>
                    <a:pt x="25" y="13"/>
                  </a:cubicBezTo>
                  <a:lnTo>
                    <a:pt x="25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237" y="4100"/>
              <a:ext cx="8" cy="61"/>
            </a:xfrm>
            <a:custGeom>
              <a:avLst/>
              <a:gdLst/>
              <a:ahLst/>
              <a:cxnLst/>
              <a:rect l="l" t="t" r="r" b="b"/>
              <a:pathLst>
                <a:path w="6" h="44" extrusionOk="0">
                  <a:moveTo>
                    <a:pt x="3" y="6"/>
                  </a:move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4"/>
                    <a:pt x="6" y="5"/>
                    <a:pt x="5" y="5"/>
                  </a:cubicBezTo>
                  <a:cubicBezTo>
                    <a:pt x="5" y="6"/>
                    <a:pt x="4" y="6"/>
                    <a:pt x="3" y="6"/>
                  </a:cubicBezTo>
                  <a:close/>
                  <a:moveTo>
                    <a:pt x="5" y="44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14"/>
                    <a:pt x="5" y="14"/>
                    <a:pt x="5" y="14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252" y="4119"/>
              <a:ext cx="40" cy="42"/>
            </a:xfrm>
            <a:custGeom>
              <a:avLst/>
              <a:gdLst/>
              <a:ahLst/>
              <a:cxnLst/>
              <a:rect l="l" t="t" r="r" b="b"/>
              <a:pathLst>
                <a:path w="28" h="30" extrusionOk="0">
                  <a:moveTo>
                    <a:pt x="28" y="0"/>
                  </a:moveTo>
                  <a:cubicBezTo>
                    <a:pt x="16" y="30"/>
                    <a:pt x="16" y="30"/>
                    <a:pt x="16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3"/>
                    <a:pt x="13" y="25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3"/>
                    <a:pt x="15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296" y="4118"/>
              <a:ext cx="36" cy="45"/>
            </a:xfrm>
            <a:custGeom>
              <a:avLst/>
              <a:gdLst/>
              <a:ahLst/>
              <a:cxnLst/>
              <a:rect l="l" t="t" r="r" b="b"/>
              <a:pathLst>
                <a:path w="26" h="32" extrusionOk="0">
                  <a:moveTo>
                    <a:pt x="26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5" y="21"/>
                    <a:pt x="6" y="23"/>
                    <a:pt x="7" y="25"/>
                  </a:cubicBezTo>
                  <a:cubicBezTo>
                    <a:pt x="9" y="27"/>
                    <a:pt x="12" y="28"/>
                    <a:pt x="15" y="28"/>
                  </a:cubicBezTo>
                  <a:cubicBezTo>
                    <a:pt x="18" y="28"/>
                    <a:pt x="21" y="27"/>
                    <a:pt x="24" y="2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31"/>
                    <a:pt x="18" y="32"/>
                    <a:pt x="13" y="32"/>
                  </a:cubicBezTo>
                  <a:cubicBezTo>
                    <a:pt x="9" y="32"/>
                    <a:pt x="6" y="30"/>
                    <a:pt x="3" y="28"/>
                  </a:cubicBezTo>
                  <a:cubicBezTo>
                    <a:pt x="1" y="25"/>
                    <a:pt x="0" y="21"/>
                    <a:pt x="0" y="16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1" y="2"/>
                    <a:pt x="23" y="4"/>
                  </a:cubicBezTo>
                  <a:cubicBezTo>
                    <a:pt x="25" y="7"/>
                    <a:pt x="26" y="10"/>
                    <a:pt x="26" y="15"/>
                  </a:cubicBezTo>
                  <a:lnTo>
                    <a:pt x="26" y="17"/>
                  </a:lnTo>
                  <a:close/>
                  <a:moveTo>
                    <a:pt x="21" y="13"/>
                  </a:moveTo>
                  <a:cubicBezTo>
                    <a:pt x="21" y="10"/>
                    <a:pt x="20" y="8"/>
                    <a:pt x="19" y="7"/>
                  </a:cubicBezTo>
                  <a:cubicBezTo>
                    <a:pt x="18" y="5"/>
                    <a:pt x="16" y="4"/>
                    <a:pt x="14" y="4"/>
                  </a:cubicBezTo>
                  <a:cubicBezTo>
                    <a:pt x="11" y="4"/>
                    <a:pt x="9" y="5"/>
                    <a:pt x="8" y="7"/>
                  </a:cubicBezTo>
                  <a:cubicBezTo>
                    <a:pt x="6" y="8"/>
                    <a:pt x="5" y="11"/>
                    <a:pt x="5" y="13"/>
                  </a:cubicBezTo>
                  <a:lnTo>
                    <a:pt x="21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342" y="4118"/>
              <a:ext cx="23" cy="43"/>
            </a:xfrm>
            <a:custGeom>
              <a:avLst/>
              <a:gdLst/>
              <a:ahLst/>
              <a:cxnLst/>
              <a:rect l="l" t="t" r="r" b="b"/>
              <a:pathLst>
                <a:path w="16" h="31" extrusionOk="0">
                  <a:moveTo>
                    <a:pt x="16" y="6"/>
                  </a:moveTo>
                  <a:cubicBezTo>
                    <a:pt x="15" y="5"/>
                    <a:pt x="14" y="5"/>
                    <a:pt x="12" y="5"/>
                  </a:cubicBezTo>
                  <a:cubicBezTo>
                    <a:pt x="10" y="5"/>
                    <a:pt x="8" y="6"/>
                    <a:pt x="7" y="8"/>
                  </a:cubicBezTo>
                  <a:cubicBezTo>
                    <a:pt x="6" y="10"/>
                    <a:pt x="5" y="12"/>
                    <a:pt x="5" y="16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5"/>
                    <a:pt x="7" y="3"/>
                    <a:pt x="8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4" y="0"/>
                    <a:pt x="15" y="1"/>
                    <a:pt x="16" y="1"/>
                  </a:cubicBezTo>
                  <a:lnTo>
                    <a:pt x="1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369" y="4118"/>
              <a:ext cx="28" cy="45"/>
            </a:xfrm>
            <a:custGeom>
              <a:avLst/>
              <a:gdLst/>
              <a:ahLst/>
              <a:cxnLst/>
              <a:rect l="l" t="t" r="r" b="b"/>
              <a:pathLst>
                <a:path w="20" h="32" extrusionOk="0">
                  <a:moveTo>
                    <a:pt x="0" y="3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3" y="27"/>
                    <a:pt x="6" y="28"/>
                    <a:pt x="9" y="28"/>
                  </a:cubicBezTo>
                  <a:cubicBezTo>
                    <a:pt x="13" y="28"/>
                    <a:pt x="15" y="26"/>
                    <a:pt x="15" y="23"/>
                  </a:cubicBezTo>
                  <a:cubicBezTo>
                    <a:pt x="15" y="23"/>
                    <a:pt x="15" y="22"/>
                    <a:pt x="15" y="21"/>
                  </a:cubicBezTo>
                  <a:cubicBezTo>
                    <a:pt x="14" y="21"/>
                    <a:pt x="14" y="20"/>
                    <a:pt x="13" y="20"/>
                  </a:cubicBezTo>
                  <a:cubicBezTo>
                    <a:pt x="13" y="20"/>
                    <a:pt x="12" y="19"/>
                    <a:pt x="11" y="19"/>
                  </a:cubicBezTo>
                  <a:cubicBezTo>
                    <a:pt x="10" y="18"/>
                    <a:pt x="9" y="18"/>
                    <a:pt x="8" y="18"/>
                  </a:cubicBezTo>
                  <a:cubicBezTo>
                    <a:pt x="7" y="17"/>
                    <a:pt x="6" y="17"/>
                    <a:pt x="5" y="16"/>
                  </a:cubicBezTo>
                  <a:cubicBezTo>
                    <a:pt x="4" y="16"/>
                    <a:pt x="3" y="15"/>
                    <a:pt x="2" y="14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8"/>
                    <a:pt x="1" y="6"/>
                    <a:pt x="1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2"/>
                    <a:pt x="6" y="1"/>
                    <a:pt x="8" y="1"/>
                  </a:cubicBezTo>
                  <a:cubicBezTo>
                    <a:pt x="9" y="1"/>
                    <a:pt x="10" y="0"/>
                    <a:pt x="12" y="0"/>
                  </a:cubicBezTo>
                  <a:cubicBezTo>
                    <a:pt x="14" y="0"/>
                    <a:pt x="17" y="1"/>
                    <a:pt x="19" y="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5"/>
                    <a:pt x="14" y="4"/>
                    <a:pt x="11" y="4"/>
                  </a:cubicBezTo>
                  <a:cubicBezTo>
                    <a:pt x="10" y="4"/>
                    <a:pt x="9" y="4"/>
                    <a:pt x="9" y="5"/>
                  </a:cubicBezTo>
                  <a:cubicBezTo>
                    <a:pt x="8" y="5"/>
                    <a:pt x="7" y="5"/>
                    <a:pt x="7" y="6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5" y="9"/>
                    <a:pt x="5" y="10"/>
                    <a:pt x="6" y="11"/>
                  </a:cubicBezTo>
                  <a:cubicBezTo>
                    <a:pt x="6" y="11"/>
                    <a:pt x="6" y="12"/>
                    <a:pt x="7" y="12"/>
                  </a:cubicBezTo>
                  <a:cubicBezTo>
                    <a:pt x="7" y="12"/>
                    <a:pt x="8" y="13"/>
                    <a:pt x="9" y="13"/>
                  </a:cubicBezTo>
                  <a:cubicBezTo>
                    <a:pt x="10" y="13"/>
                    <a:pt x="11" y="14"/>
                    <a:pt x="12" y="14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6" y="16"/>
                    <a:pt x="17" y="17"/>
                    <a:pt x="18" y="18"/>
                  </a:cubicBezTo>
                  <a:cubicBezTo>
                    <a:pt x="19" y="18"/>
                    <a:pt x="19" y="19"/>
                    <a:pt x="20" y="20"/>
                  </a:cubicBezTo>
                  <a:cubicBezTo>
                    <a:pt x="20" y="21"/>
                    <a:pt x="20" y="22"/>
                    <a:pt x="20" y="23"/>
                  </a:cubicBezTo>
                  <a:cubicBezTo>
                    <a:pt x="20" y="24"/>
                    <a:pt x="20" y="26"/>
                    <a:pt x="19" y="27"/>
                  </a:cubicBezTo>
                  <a:cubicBezTo>
                    <a:pt x="19" y="28"/>
                    <a:pt x="18" y="29"/>
                    <a:pt x="17" y="30"/>
                  </a:cubicBezTo>
                  <a:cubicBezTo>
                    <a:pt x="15" y="30"/>
                    <a:pt x="14" y="31"/>
                    <a:pt x="13" y="31"/>
                  </a:cubicBezTo>
                  <a:cubicBezTo>
                    <a:pt x="11" y="32"/>
                    <a:pt x="10" y="32"/>
                    <a:pt x="8" y="32"/>
                  </a:cubicBezTo>
                  <a:cubicBezTo>
                    <a:pt x="5" y="32"/>
                    <a:pt x="3" y="31"/>
                    <a:pt x="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407" y="4100"/>
              <a:ext cx="9" cy="61"/>
            </a:xfrm>
            <a:custGeom>
              <a:avLst/>
              <a:gdLst/>
              <a:ahLst/>
              <a:cxnLst/>
              <a:rect l="l" t="t" r="r" b="b"/>
              <a:pathLst>
                <a:path w="6" h="44" extrusionOk="0">
                  <a:moveTo>
                    <a:pt x="3" y="6"/>
                  </a:move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2"/>
                    <a:pt x="6" y="2"/>
                    <a:pt x="6" y="3"/>
                  </a:cubicBezTo>
                  <a:cubicBezTo>
                    <a:pt x="6" y="4"/>
                    <a:pt x="6" y="5"/>
                    <a:pt x="5" y="5"/>
                  </a:cubicBezTo>
                  <a:cubicBezTo>
                    <a:pt x="5" y="6"/>
                    <a:pt x="4" y="6"/>
                    <a:pt x="3" y="6"/>
                  </a:cubicBezTo>
                  <a:close/>
                  <a:moveTo>
                    <a:pt x="5" y="44"/>
                  </a:moveTo>
                  <a:cubicBezTo>
                    <a:pt x="1" y="44"/>
                    <a:pt x="1" y="44"/>
                    <a:pt x="1" y="4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14"/>
                    <a:pt x="5" y="14"/>
                    <a:pt x="5" y="14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423" y="4107"/>
              <a:ext cx="25" cy="56"/>
            </a:xfrm>
            <a:custGeom>
              <a:avLst/>
              <a:gdLst/>
              <a:ahLst/>
              <a:cxnLst/>
              <a:rect l="l" t="t" r="r" b="b"/>
              <a:pathLst>
                <a:path w="18" h="40" extrusionOk="0">
                  <a:moveTo>
                    <a:pt x="18" y="39"/>
                  </a:moveTo>
                  <a:cubicBezTo>
                    <a:pt x="17" y="39"/>
                    <a:pt x="15" y="40"/>
                    <a:pt x="14" y="40"/>
                  </a:cubicBezTo>
                  <a:cubicBezTo>
                    <a:pt x="8" y="40"/>
                    <a:pt x="6" y="37"/>
                    <a:pt x="6" y="31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2"/>
                    <a:pt x="11" y="33"/>
                    <a:pt x="11" y="34"/>
                  </a:cubicBezTo>
                  <a:cubicBezTo>
                    <a:pt x="12" y="35"/>
                    <a:pt x="13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lnTo>
                    <a:pt x="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454" y="4118"/>
              <a:ext cx="33" cy="45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24" y="31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30"/>
                    <a:pt x="14" y="32"/>
                    <a:pt x="10" y="32"/>
                  </a:cubicBezTo>
                  <a:cubicBezTo>
                    <a:pt x="7" y="32"/>
                    <a:pt x="4" y="31"/>
                    <a:pt x="3" y="29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17"/>
                    <a:pt x="3" y="14"/>
                    <a:pt x="10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7"/>
                    <a:pt x="17" y="4"/>
                    <a:pt x="13" y="4"/>
                  </a:cubicBezTo>
                  <a:cubicBezTo>
                    <a:pt x="9" y="4"/>
                    <a:pt x="6" y="6"/>
                    <a:pt x="3" y="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20" y="0"/>
                    <a:pt x="24" y="4"/>
                    <a:pt x="24" y="12"/>
                  </a:cubicBezTo>
                  <a:lnTo>
                    <a:pt x="24" y="31"/>
                  </a:lnTo>
                  <a:close/>
                  <a:moveTo>
                    <a:pt x="19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0" y="17"/>
                    <a:pt x="8" y="18"/>
                    <a:pt x="7" y="18"/>
                  </a:cubicBezTo>
                  <a:cubicBezTo>
                    <a:pt x="6" y="19"/>
                    <a:pt x="5" y="21"/>
                    <a:pt x="5" y="23"/>
                  </a:cubicBezTo>
                  <a:cubicBezTo>
                    <a:pt x="5" y="24"/>
                    <a:pt x="6" y="25"/>
                    <a:pt x="7" y="26"/>
                  </a:cubicBezTo>
                  <a:cubicBezTo>
                    <a:pt x="8" y="27"/>
                    <a:pt x="9" y="28"/>
                    <a:pt x="11" y="28"/>
                  </a:cubicBezTo>
                  <a:cubicBezTo>
                    <a:pt x="13" y="28"/>
                    <a:pt x="15" y="27"/>
                    <a:pt x="17" y="25"/>
                  </a:cubicBezTo>
                  <a:cubicBezTo>
                    <a:pt x="18" y="24"/>
                    <a:pt x="19" y="21"/>
                    <a:pt x="19" y="19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497" y="4118"/>
              <a:ext cx="28" cy="45"/>
            </a:xfrm>
            <a:custGeom>
              <a:avLst/>
              <a:gdLst/>
              <a:ahLst/>
              <a:cxnLst/>
              <a:rect l="l" t="t" r="r" b="b"/>
              <a:pathLst>
                <a:path w="20" h="32" extrusionOk="0">
                  <a:moveTo>
                    <a:pt x="0" y="3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3" y="27"/>
                    <a:pt x="6" y="28"/>
                    <a:pt x="9" y="28"/>
                  </a:cubicBezTo>
                  <a:cubicBezTo>
                    <a:pt x="13" y="28"/>
                    <a:pt x="15" y="26"/>
                    <a:pt x="15" y="23"/>
                  </a:cubicBezTo>
                  <a:cubicBezTo>
                    <a:pt x="15" y="23"/>
                    <a:pt x="15" y="22"/>
                    <a:pt x="15" y="21"/>
                  </a:cubicBezTo>
                  <a:cubicBezTo>
                    <a:pt x="14" y="21"/>
                    <a:pt x="14" y="20"/>
                    <a:pt x="13" y="20"/>
                  </a:cubicBezTo>
                  <a:cubicBezTo>
                    <a:pt x="12" y="20"/>
                    <a:pt x="12" y="19"/>
                    <a:pt x="11" y="19"/>
                  </a:cubicBezTo>
                  <a:cubicBezTo>
                    <a:pt x="10" y="18"/>
                    <a:pt x="9" y="18"/>
                    <a:pt x="8" y="18"/>
                  </a:cubicBezTo>
                  <a:cubicBezTo>
                    <a:pt x="7" y="17"/>
                    <a:pt x="6" y="17"/>
                    <a:pt x="5" y="16"/>
                  </a:cubicBezTo>
                  <a:cubicBezTo>
                    <a:pt x="4" y="16"/>
                    <a:pt x="3" y="15"/>
                    <a:pt x="2" y="14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0" y="8"/>
                    <a:pt x="1" y="6"/>
                    <a:pt x="1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2"/>
                    <a:pt x="6" y="1"/>
                    <a:pt x="7" y="1"/>
                  </a:cubicBezTo>
                  <a:cubicBezTo>
                    <a:pt x="9" y="1"/>
                    <a:pt x="10" y="0"/>
                    <a:pt x="12" y="0"/>
                  </a:cubicBezTo>
                  <a:cubicBezTo>
                    <a:pt x="14" y="0"/>
                    <a:pt x="17" y="1"/>
                    <a:pt x="19" y="2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6" y="5"/>
                    <a:pt x="14" y="4"/>
                    <a:pt x="11" y="4"/>
                  </a:cubicBezTo>
                  <a:cubicBezTo>
                    <a:pt x="10" y="4"/>
                    <a:pt x="9" y="4"/>
                    <a:pt x="9" y="5"/>
                  </a:cubicBezTo>
                  <a:cubicBezTo>
                    <a:pt x="8" y="5"/>
                    <a:pt x="7" y="5"/>
                    <a:pt x="7" y="6"/>
                  </a:cubicBezTo>
                  <a:cubicBezTo>
                    <a:pt x="6" y="6"/>
                    <a:pt x="6" y="6"/>
                    <a:pt x="6" y="7"/>
                  </a:cubicBezTo>
                  <a:cubicBezTo>
                    <a:pt x="5" y="7"/>
                    <a:pt x="5" y="8"/>
                    <a:pt x="5" y="9"/>
                  </a:cubicBezTo>
                  <a:cubicBezTo>
                    <a:pt x="5" y="9"/>
                    <a:pt x="5" y="10"/>
                    <a:pt x="6" y="11"/>
                  </a:cubicBezTo>
                  <a:cubicBezTo>
                    <a:pt x="6" y="11"/>
                    <a:pt x="6" y="12"/>
                    <a:pt x="7" y="12"/>
                  </a:cubicBezTo>
                  <a:cubicBezTo>
                    <a:pt x="7" y="12"/>
                    <a:pt x="8" y="13"/>
                    <a:pt x="9" y="13"/>
                  </a:cubicBezTo>
                  <a:cubicBezTo>
                    <a:pt x="10" y="13"/>
                    <a:pt x="10" y="14"/>
                    <a:pt x="11" y="14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6" y="16"/>
                    <a:pt x="17" y="17"/>
                    <a:pt x="18" y="18"/>
                  </a:cubicBezTo>
                  <a:cubicBezTo>
                    <a:pt x="18" y="18"/>
                    <a:pt x="19" y="19"/>
                    <a:pt x="19" y="20"/>
                  </a:cubicBezTo>
                  <a:cubicBezTo>
                    <a:pt x="20" y="21"/>
                    <a:pt x="20" y="22"/>
                    <a:pt x="20" y="23"/>
                  </a:cubicBezTo>
                  <a:cubicBezTo>
                    <a:pt x="20" y="24"/>
                    <a:pt x="20" y="26"/>
                    <a:pt x="19" y="27"/>
                  </a:cubicBezTo>
                  <a:cubicBezTo>
                    <a:pt x="18" y="28"/>
                    <a:pt x="18" y="29"/>
                    <a:pt x="16" y="30"/>
                  </a:cubicBezTo>
                  <a:cubicBezTo>
                    <a:pt x="15" y="30"/>
                    <a:pt x="14" y="31"/>
                    <a:pt x="13" y="31"/>
                  </a:cubicBezTo>
                  <a:cubicBezTo>
                    <a:pt x="11" y="32"/>
                    <a:pt x="10" y="32"/>
                    <a:pt x="8" y="32"/>
                  </a:cubicBezTo>
                  <a:cubicBezTo>
                    <a:pt x="5" y="32"/>
                    <a:pt x="2" y="31"/>
                    <a:pt x="0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4"/>
            <p:cNvSpPr/>
            <p:nvPr/>
          </p:nvSpPr>
          <p:spPr>
            <a:xfrm>
              <a:off x="554" y="4102"/>
              <a:ext cx="52" cy="59"/>
            </a:xfrm>
            <a:custGeom>
              <a:avLst/>
              <a:gdLst/>
              <a:ahLst/>
              <a:cxnLst/>
              <a:rect l="l" t="t" r="r" b="b"/>
              <a:pathLst>
                <a:path w="37" h="42" extrusionOk="0">
                  <a:moveTo>
                    <a:pt x="37" y="42"/>
                  </a:moveTo>
                  <a:cubicBezTo>
                    <a:pt x="32" y="42"/>
                    <a:pt x="32" y="42"/>
                    <a:pt x="32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1" y="0"/>
                    <a:pt x="21" y="0"/>
                    <a:pt x="21" y="0"/>
                  </a:cubicBezTo>
                  <a:lnTo>
                    <a:pt x="37" y="42"/>
                  </a:lnTo>
                  <a:close/>
                  <a:moveTo>
                    <a:pt x="25" y="26"/>
                  </a:moveTo>
                  <a:cubicBezTo>
                    <a:pt x="19" y="8"/>
                    <a:pt x="19" y="8"/>
                    <a:pt x="19" y="8"/>
                  </a:cubicBezTo>
                  <a:cubicBezTo>
                    <a:pt x="19" y="7"/>
                    <a:pt x="18" y="6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7"/>
                    <a:pt x="17" y="8"/>
                  </a:cubicBezTo>
                  <a:cubicBezTo>
                    <a:pt x="11" y="26"/>
                    <a:pt x="11" y="26"/>
                    <a:pt x="11" y="26"/>
                  </a:cubicBezTo>
                  <a:lnTo>
                    <a:pt x="25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4"/>
            <p:cNvSpPr/>
            <p:nvPr/>
          </p:nvSpPr>
          <p:spPr>
            <a:xfrm>
              <a:off x="614" y="4102"/>
              <a:ext cx="61" cy="59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4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2"/>
                    <a:pt x="38" y="9"/>
                    <a:pt x="39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8"/>
                    <a:pt x="38" y="9"/>
                    <a:pt x="37" y="1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5" y="8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10"/>
                    <a:pt x="5" y="1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2"/>
                    <a:pt x="21" y="33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2"/>
                    <a:pt x="23" y="30"/>
                    <a:pt x="24" y="2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43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690" y="4102"/>
              <a:ext cx="0" cy="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713" y="4102"/>
              <a:ext cx="41" cy="59"/>
            </a:xfrm>
            <a:custGeom>
              <a:avLst/>
              <a:gdLst/>
              <a:ahLst/>
              <a:cxnLst/>
              <a:rect l="l" t="t" r="r" b="b"/>
              <a:pathLst>
                <a:path w="29" h="42" extrusionOk="0">
                  <a:moveTo>
                    <a:pt x="29" y="42"/>
                  </a:moveTo>
                  <a:cubicBezTo>
                    <a:pt x="22" y="42"/>
                    <a:pt x="22" y="42"/>
                    <a:pt x="22" y="4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6" y="22"/>
                    <a:pt x="5" y="22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19"/>
                    <a:pt x="6" y="19"/>
                    <a:pt x="6" y="18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0" y="20"/>
                    <a:pt x="10" y="20"/>
                    <a:pt x="10" y="20"/>
                  </a:cubicBezTo>
                  <a:lnTo>
                    <a:pt x="29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754" y="4101"/>
              <a:ext cx="56" cy="62"/>
            </a:xfrm>
            <a:custGeom>
              <a:avLst/>
              <a:gdLst/>
              <a:ahLst/>
              <a:cxnLst/>
              <a:rect l="l" t="t" r="r" b="b"/>
              <a:pathLst>
                <a:path w="40" h="44" extrusionOk="0">
                  <a:moveTo>
                    <a:pt x="20" y="44"/>
                  </a:moveTo>
                  <a:cubicBezTo>
                    <a:pt x="14" y="44"/>
                    <a:pt x="9" y="42"/>
                    <a:pt x="6" y="38"/>
                  </a:cubicBezTo>
                  <a:cubicBezTo>
                    <a:pt x="2" y="34"/>
                    <a:pt x="0" y="29"/>
                    <a:pt x="0" y="23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0" y="2"/>
                    <a:pt x="15" y="0"/>
                    <a:pt x="21" y="0"/>
                  </a:cubicBezTo>
                  <a:cubicBezTo>
                    <a:pt x="27" y="0"/>
                    <a:pt x="31" y="2"/>
                    <a:pt x="35" y="6"/>
                  </a:cubicBezTo>
                  <a:cubicBezTo>
                    <a:pt x="38" y="10"/>
                    <a:pt x="40" y="15"/>
                    <a:pt x="40" y="21"/>
                  </a:cubicBezTo>
                  <a:cubicBezTo>
                    <a:pt x="40" y="28"/>
                    <a:pt x="38" y="34"/>
                    <a:pt x="35" y="38"/>
                  </a:cubicBezTo>
                  <a:cubicBezTo>
                    <a:pt x="31" y="42"/>
                    <a:pt x="26" y="44"/>
                    <a:pt x="20" y="44"/>
                  </a:cubicBezTo>
                  <a:close/>
                  <a:moveTo>
                    <a:pt x="20" y="5"/>
                  </a:moveTo>
                  <a:cubicBezTo>
                    <a:pt x="16" y="5"/>
                    <a:pt x="12" y="6"/>
                    <a:pt x="10" y="10"/>
                  </a:cubicBezTo>
                  <a:cubicBezTo>
                    <a:pt x="7" y="13"/>
                    <a:pt x="6" y="17"/>
                    <a:pt x="6" y="22"/>
                  </a:cubicBezTo>
                  <a:cubicBezTo>
                    <a:pt x="6" y="27"/>
                    <a:pt x="7" y="31"/>
                    <a:pt x="10" y="35"/>
                  </a:cubicBezTo>
                  <a:cubicBezTo>
                    <a:pt x="12" y="38"/>
                    <a:pt x="16" y="39"/>
                    <a:pt x="20" y="39"/>
                  </a:cubicBezTo>
                  <a:cubicBezTo>
                    <a:pt x="25" y="39"/>
                    <a:pt x="28" y="38"/>
                    <a:pt x="31" y="35"/>
                  </a:cubicBezTo>
                  <a:cubicBezTo>
                    <a:pt x="34" y="32"/>
                    <a:pt x="35" y="28"/>
                    <a:pt x="35" y="22"/>
                  </a:cubicBezTo>
                  <a:cubicBezTo>
                    <a:pt x="35" y="17"/>
                    <a:pt x="34" y="12"/>
                    <a:pt x="31" y="9"/>
                  </a:cubicBezTo>
                  <a:cubicBezTo>
                    <a:pt x="29" y="6"/>
                    <a:pt x="25" y="5"/>
                    <a:pt x="2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821" y="4102"/>
              <a:ext cx="61" cy="59"/>
            </a:xfrm>
            <a:custGeom>
              <a:avLst/>
              <a:gdLst/>
              <a:ahLst/>
              <a:cxnLst/>
              <a:rect l="l" t="t" r="r" b="b"/>
              <a:pathLst>
                <a:path w="43" h="42" extrusionOk="0">
                  <a:moveTo>
                    <a:pt x="43" y="42"/>
                  </a:moveTo>
                  <a:cubicBezTo>
                    <a:pt x="38" y="42"/>
                    <a:pt x="38" y="42"/>
                    <a:pt x="38" y="42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2"/>
                    <a:pt x="39" y="9"/>
                    <a:pt x="39" y="6"/>
                  </a:cubicBezTo>
                  <a:cubicBezTo>
                    <a:pt x="39" y="6"/>
                    <a:pt x="39" y="6"/>
                    <a:pt x="39" y="6"/>
                  </a:cubicBezTo>
                  <a:cubicBezTo>
                    <a:pt x="38" y="8"/>
                    <a:pt x="38" y="9"/>
                    <a:pt x="37" y="1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5" y="8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10"/>
                    <a:pt x="5" y="1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1" y="32"/>
                    <a:pt x="21" y="33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3" y="32"/>
                    <a:pt x="23" y="30"/>
                    <a:pt x="24" y="29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3" y="0"/>
                    <a:pt x="43" y="0"/>
                    <a:pt x="43" y="0"/>
                  </a:cubicBezTo>
                  <a:lnTo>
                    <a:pt x="43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914" y="4102"/>
              <a:ext cx="45" cy="59"/>
            </a:xfrm>
            <a:custGeom>
              <a:avLst/>
              <a:gdLst/>
              <a:ahLst/>
              <a:cxnLst/>
              <a:rect l="l" t="t" r="r" b="b"/>
              <a:pathLst>
                <a:path w="32" h="42" extrusionOk="0">
                  <a:moveTo>
                    <a:pt x="32" y="0"/>
                  </a:moveTo>
                  <a:cubicBezTo>
                    <a:pt x="18" y="26"/>
                    <a:pt x="18" y="26"/>
                    <a:pt x="18" y="26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9"/>
                    <a:pt x="15" y="20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1"/>
                    <a:pt x="16" y="20"/>
                    <a:pt x="17" y="19"/>
                  </a:cubicBezTo>
                  <a:cubicBezTo>
                    <a:pt x="27" y="0"/>
                    <a:pt x="27" y="0"/>
                    <a:pt x="27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957" y="4118"/>
              <a:ext cx="40" cy="45"/>
            </a:xfrm>
            <a:custGeom>
              <a:avLst/>
              <a:gdLst/>
              <a:ahLst/>
              <a:cxnLst/>
              <a:rect l="l" t="t" r="r" b="b"/>
              <a:pathLst>
                <a:path w="29" h="32" extrusionOk="0">
                  <a:moveTo>
                    <a:pt x="15" y="32"/>
                  </a:moveTo>
                  <a:cubicBezTo>
                    <a:pt x="10" y="32"/>
                    <a:pt x="7" y="30"/>
                    <a:pt x="4" y="28"/>
                  </a:cubicBezTo>
                  <a:cubicBezTo>
                    <a:pt x="1" y="25"/>
                    <a:pt x="0" y="21"/>
                    <a:pt x="0" y="16"/>
                  </a:cubicBezTo>
                  <a:cubicBezTo>
                    <a:pt x="0" y="11"/>
                    <a:pt x="1" y="7"/>
                    <a:pt x="4" y="5"/>
                  </a:cubicBezTo>
                  <a:cubicBezTo>
                    <a:pt x="7" y="2"/>
                    <a:pt x="11" y="0"/>
                    <a:pt x="15" y="0"/>
                  </a:cubicBezTo>
                  <a:cubicBezTo>
                    <a:pt x="20" y="0"/>
                    <a:pt x="23" y="2"/>
                    <a:pt x="26" y="4"/>
                  </a:cubicBezTo>
                  <a:cubicBezTo>
                    <a:pt x="28" y="7"/>
                    <a:pt x="29" y="11"/>
                    <a:pt x="29" y="16"/>
                  </a:cubicBezTo>
                  <a:cubicBezTo>
                    <a:pt x="29" y="21"/>
                    <a:pt x="28" y="25"/>
                    <a:pt x="25" y="27"/>
                  </a:cubicBezTo>
                  <a:cubicBezTo>
                    <a:pt x="23" y="30"/>
                    <a:pt x="19" y="32"/>
                    <a:pt x="15" y="32"/>
                  </a:cubicBezTo>
                  <a:close/>
                  <a:moveTo>
                    <a:pt x="15" y="4"/>
                  </a:moveTo>
                  <a:cubicBezTo>
                    <a:pt x="12" y="4"/>
                    <a:pt x="9" y="5"/>
                    <a:pt x="8" y="8"/>
                  </a:cubicBezTo>
                  <a:cubicBezTo>
                    <a:pt x="6" y="10"/>
                    <a:pt x="5" y="13"/>
                    <a:pt x="5" y="16"/>
                  </a:cubicBezTo>
                  <a:cubicBezTo>
                    <a:pt x="5" y="20"/>
                    <a:pt x="6" y="23"/>
                    <a:pt x="8" y="25"/>
                  </a:cubicBezTo>
                  <a:cubicBezTo>
                    <a:pt x="9" y="27"/>
                    <a:pt x="12" y="28"/>
                    <a:pt x="15" y="28"/>
                  </a:cubicBezTo>
                  <a:cubicBezTo>
                    <a:pt x="18" y="28"/>
                    <a:pt x="20" y="27"/>
                    <a:pt x="22" y="25"/>
                  </a:cubicBezTo>
                  <a:cubicBezTo>
                    <a:pt x="24" y="23"/>
                    <a:pt x="25" y="20"/>
                    <a:pt x="25" y="16"/>
                  </a:cubicBezTo>
                  <a:cubicBezTo>
                    <a:pt x="25" y="12"/>
                    <a:pt x="24" y="9"/>
                    <a:pt x="22" y="7"/>
                  </a:cubicBezTo>
                  <a:cubicBezTo>
                    <a:pt x="20" y="5"/>
                    <a:pt x="18" y="4"/>
                    <a:pt x="1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1006" y="4118"/>
              <a:ext cx="39" cy="63"/>
            </a:xfrm>
            <a:custGeom>
              <a:avLst/>
              <a:gdLst/>
              <a:ahLst/>
              <a:cxnLst/>
              <a:rect l="l" t="t" r="r" b="b"/>
              <a:pathLst>
                <a:path w="28" h="45" extrusionOk="0">
                  <a:moveTo>
                    <a:pt x="28" y="29"/>
                  </a:moveTo>
                  <a:cubicBezTo>
                    <a:pt x="28" y="40"/>
                    <a:pt x="22" y="45"/>
                    <a:pt x="12" y="45"/>
                  </a:cubicBezTo>
                  <a:cubicBezTo>
                    <a:pt x="8" y="45"/>
                    <a:pt x="5" y="44"/>
                    <a:pt x="2" y="43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6" y="40"/>
                    <a:pt x="9" y="41"/>
                    <a:pt x="12" y="41"/>
                  </a:cubicBezTo>
                  <a:cubicBezTo>
                    <a:pt x="19" y="41"/>
                    <a:pt x="23" y="37"/>
                    <a:pt x="23" y="29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1" y="30"/>
                    <a:pt x="17" y="32"/>
                    <a:pt x="13" y="32"/>
                  </a:cubicBezTo>
                  <a:cubicBezTo>
                    <a:pt x="9" y="32"/>
                    <a:pt x="6" y="30"/>
                    <a:pt x="4" y="28"/>
                  </a:cubicBezTo>
                  <a:cubicBezTo>
                    <a:pt x="1" y="25"/>
                    <a:pt x="0" y="21"/>
                    <a:pt x="0" y="17"/>
                  </a:cubicBezTo>
                  <a:cubicBezTo>
                    <a:pt x="0" y="12"/>
                    <a:pt x="1" y="8"/>
                    <a:pt x="4" y="5"/>
                  </a:cubicBezTo>
                  <a:cubicBezTo>
                    <a:pt x="6" y="2"/>
                    <a:pt x="10" y="0"/>
                    <a:pt x="14" y="0"/>
                  </a:cubicBezTo>
                  <a:cubicBezTo>
                    <a:pt x="18" y="0"/>
                    <a:pt x="21" y="2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8" y="1"/>
                    <a:pt x="28" y="1"/>
                    <a:pt x="28" y="1"/>
                  </a:cubicBezTo>
                  <a:lnTo>
                    <a:pt x="28" y="29"/>
                  </a:lnTo>
                  <a:close/>
                  <a:moveTo>
                    <a:pt x="23" y="17"/>
                  </a:moveTo>
                  <a:cubicBezTo>
                    <a:pt x="23" y="13"/>
                    <a:pt x="23" y="13"/>
                    <a:pt x="23" y="13"/>
                  </a:cubicBezTo>
                  <a:cubicBezTo>
                    <a:pt x="23" y="11"/>
                    <a:pt x="22" y="9"/>
                    <a:pt x="21" y="7"/>
                  </a:cubicBezTo>
                  <a:cubicBezTo>
                    <a:pt x="19" y="5"/>
                    <a:pt x="17" y="4"/>
                    <a:pt x="15" y="4"/>
                  </a:cubicBezTo>
                  <a:cubicBezTo>
                    <a:pt x="12" y="4"/>
                    <a:pt x="9" y="5"/>
                    <a:pt x="8" y="8"/>
                  </a:cubicBezTo>
                  <a:cubicBezTo>
                    <a:pt x="6" y="10"/>
                    <a:pt x="5" y="13"/>
                    <a:pt x="5" y="17"/>
                  </a:cubicBezTo>
                  <a:cubicBezTo>
                    <a:pt x="5" y="20"/>
                    <a:pt x="6" y="23"/>
                    <a:pt x="7" y="25"/>
                  </a:cubicBezTo>
                  <a:cubicBezTo>
                    <a:pt x="9" y="27"/>
                    <a:pt x="11" y="28"/>
                    <a:pt x="14" y="28"/>
                  </a:cubicBezTo>
                  <a:cubicBezTo>
                    <a:pt x="17" y="28"/>
                    <a:pt x="19" y="27"/>
                    <a:pt x="20" y="25"/>
                  </a:cubicBezTo>
                  <a:cubicBezTo>
                    <a:pt x="22" y="23"/>
                    <a:pt x="23" y="20"/>
                    <a:pt x="2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1052" y="4119"/>
              <a:ext cx="40" cy="62"/>
            </a:xfrm>
            <a:custGeom>
              <a:avLst/>
              <a:gdLst/>
              <a:ahLst/>
              <a:cxnLst/>
              <a:rect l="l" t="t" r="r" b="b"/>
              <a:pathLst>
                <a:path w="28" h="44" extrusionOk="0">
                  <a:moveTo>
                    <a:pt x="28" y="0"/>
                  </a:moveTo>
                  <a:cubicBezTo>
                    <a:pt x="15" y="35"/>
                    <a:pt x="15" y="35"/>
                    <a:pt x="15" y="35"/>
                  </a:cubicBezTo>
                  <a:cubicBezTo>
                    <a:pt x="12" y="41"/>
                    <a:pt x="9" y="44"/>
                    <a:pt x="4" y="44"/>
                  </a:cubicBezTo>
                  <a:cubicBezTo>
                    <a:pt x="3" y="44"/>
                    <a:pt x="2" y="44"/>
                    <a:pt x="1" y="44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6" y="40"/>
                    <a:pt x="8" y="39"/>
                    <a:pt x="9" y="36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4" y="23"/>
                    <a:pt x="14" y="24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5" y="24"/>
                    <a:pt x="15" y="2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1096" y="4118"/>
              <a:ext cx="34" cy="45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24" y="31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30"/>
                    <a:pt x="14" y="32"/>
                    <a:pt x="10" y="32"/>
                  </a:cubicBezTo>
                  <a:cubicBezTo>
                    <a:pt x="7" y="32"/>
                    <a:pt x="5" y="31"/>
                    <a:pt x="3" y="29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17"/>
                    <a:pt x="4" y="14"/>
                    <a:pt x="10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7"/>
                    <a:pt x="17" y="4"/>
                    <a:pt x="13" y="4"/>
                  </a:cubicBezTo>
                  <a:cubicBezTo>
                    <a:pt x="9" y="4"/>
                    <a:pt x="6" y="6"/>
                    <a:pt x="3" y="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1"/>
                    <a:pt x="10" y="0"/>
                    <a:pt x="13" y="0"/>
                  </a:cubicBezTo>
                  <a:cubicBezTo>
                    <a:pt x="20" y="0"/>
                    <a:pt x="24" y="4"/>
                    <a:pt x="24" y="12"/>
                  </a:cubicBezTo>
                  <a:lnTo>
                    <a:pt x="24" y="31"/>
                  </a:lnTo>
                  <a:close/>
                  <a:moveTo>
                    <a:pt x="19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0" y="17"/>
                    <a:pt x="8" y="18"/>
                    <a:pt x="7" y="18"/>
                  </a:cubicBezTo>
                  <a:cubicBezTo>
                    <a:pt x="6" y="19"/>
                    <a:pt x="5" y="21"/>
                    <a:pt x="5" y="23"/>
                  </a:cubicBezTo>
                  <a:cubicBezTo>
                    <a:pt x="5" y="24"/>
                    <a:pt x="6" y="25"/>
                    <a:pt x="7" y="26"/>
                  </a:cubicBezTo>
                  <a:cubicBezTo>
                    <a:pt x="8" y="27"/>
                    <a:pt x="9" y="28"/>
                    <a:pt x="11" y="28"/>
                  </a:cubicBezTo>
                  <a:cubicBezTo>
                    <a:pt x="13" y="28"/>
                    <a:pt x="15" y="27"/>
                    <a:pt x="17" y="25"/>
                  </a:cubicBezTo>
                  <a:cubicBezTo>
                    <a:pt x="18" y="24"/>
                    <a:pt x="19" y="21"/>
                    <a:pt x="19" y="19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1143" y="4100"/>
              <a:ext cx="35" cy="61"/>
            </a:xfrm>
            <a:custGeom>
              <a:avLst/>
              <a:gdLst/>
              <a:ahLst/>
              <a:cxnLst/>
              <a:rect l="l" t="t" r="r" b="b"/>
              <a:pathLst>
                <a:path w="35" h="61" extrusionOk="0">
                  <a:moveTo>
                    <a:pt x="35" y="61"/>
                  </a:moveTo>
                  <a:lnTo>
                    <a:pt x="25" y="61"/>
                  </a:lnTo>
                  <a:lnTo>
                    <a:pt x="7" y="42"/>
                  </a:lnTo>
                  <a:lnTo>
                    <a:pt x="7" y="42"/>
                  </a:lnTo>
                  <a:lnTo>
                    <a:pt x="7" y="61"/>
                  </a:lnTo>
                  <a:lnTo>
                    <a:pt x="0" y="61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39"/>
                  </a:lnTo>
                  <a:lnTo>
                    <a:pt x="7" y="39"/>
                  </a:lnTo>
                  <a:lnTo>
                    <a:pt x="25" y="19"/>
                  </a:lnTo>
                  <a:lnTo>
                    <a:pt x="33" y="19"/>
                  </a:lnTo>
                  <a:lnTo>
                    <a:pt x="14" y="39"/>
                  </a:lnTo>
                  <a:lnTo>
                    <a:pt x="35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1182" y="4118"/>
              <a:ext cx="32" cy="45"/>
            </a:xfrm>
            <a:custGeom>
              <a:avLst/>
              <a:gdLst/>
              <a:ahLst/>
              <a:cxnLst/>
              <a:rect l="l" t="t" r="r" b="b"/>
              <a:pathLst>
                <a:path w="23" h="32" extrusionOk="0">
                  <a:moveTo>
                    <a:pt x="23" y="31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6" y="30"/>
                    <a:pt x="13" y="32"/>
                    <a:pt x="9" y="32"/>
                  </a:cubicBezTo>
                  <a:cubicBezTo>
                    <a:pt x="6" y="32"/>
                    <a:pt x="4" y="31"/>
                    <a:pt x="2" y="29"/>
                  </a:cubicBezTo>
                  <a:cubicBezTo>
                    <a:pt x="0" y="28"/>
                    <a:pt x="0" y="26"/>
                    <a:pt x="0" y="23"/>
                  </a:cubicBezTo>
                  <a:cubicBezTo>
                    <a:pt x="0" y="17"/>
                    <a:pt x="3" y="14"/>
                    <a:pt x="10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7"/>
                    <a:pt x="16" y="4"/>
                    <a:pt x="12" y="4"/>
                  </a:cubicBezTo>
                  <a:cubicBezTo>
                    <a:pt x="9" y="4"/>
                    <a:pt x="5" y="6"/>
                    <a:pt x="3" y="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1"/>
                    <a:pt x="9" y="0"/>
                    <a:pt x="13" y="0"/>
                  </a:cubicBezTo>
                  <a:cubicBezTo>
                    <a:pt x="20" y="0"/>
                    <a:pt x="23" y="4"/>
                    <a:pt x="23" y="12"/>
                  </a:cubicBezTo>
                  <a:lnTo>
                    <a:pt x="23" y="31"/>
                  </a:lnTo>
                  <a:close/>
                  <a:moveTo>
                    <a:pt x="19" y="16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9" y="17"/>
                    <a:pt x="7" y="18"/>
                    <a:pt x="6" y="18"/>
                  </a:cubicBezTo>
                  <a:cubicBezTo>
                    <a:pt x="5" y="19"/>
                    <a:pt x="5" y="21"/>
                    <a:pt x="5" y="23"/>
                  </a:cubicBezTo>
                  <a:cubicBezTo>
                    <a:pt x="5" y="24"/>
                    <a:pt x="5" y="25"/>
                    <a:pt x="6" y="26"/>
                  </a:cubicBezTo>
                  <a:cubicBezTo>
                    <a:pt x="7" y="27"/>
                    <a:pt x="9" y="28"/>
                    <a:pt x="10" y="28"/>
                  </a:cubicBezTo>
                  <a:cubicBezTo>
                    <a:pt x="13" y="28"/>
                    <a:pt x="15" y="27"/>
                    <a:pt x="16" y="25"/>
                  </a:cubicBezTo>
                  <a:cubicBezTo>
                    <a:pt x="18" y="24"/>
                    <a:pt x="19" y="21"/>
                    <a:pt x="19" y="19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1227" y="4118"/>
              <a:ext cx="23" cy="43"/>
            </a:xfrm>
            <a:custGeom>
              <a:avLst/>
              <a:gdLst/>
              <a:ahLst/>
              <a:cxnLst/>
              <a:rect l="l" t="t" r="r" b="b"/>
              <a:pathLst>
                <a:path w="16" h="31" extrusionOk="0">
                  <a:moveTo>
                    <a:pt x="16" y="6"/>
                  </a:moveTo>
                  <a:cubicBezTo>
                    <a:pt x="15" y="5"/>
                    <a:pt x="14" y="5"/>
                    <a:pt x="12" y="5"/>
                  </a:cubicBezTo>
                  <a:cubicBezTo>
                    <a:pt x="10" y="5"/>
                    <a:pt x="9" y="6"/>
                    <a:pt x="7" y="8"/>
                  </a:cubicBezTo>
                  <a:cubicBezTo>
                    <a:pt x="6" y="10"/>
                    <a:pt x="5" y="12"/>
                    <a:pt x="5" y="16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5"/>
                    <a:pt x="7" y="3"/>
                    <a:pt x="8" y="2"/>
                  </a:cubicBezTo>
                  <a:cubicBezTo>
                    <a:pt x="10" y="1"/>
                    <a:pt x="11" y="0"/>
                    <a:pt x="13" y="0"/>
                  </a:cubicBezTo>
                  <a:cubicBezTo>
                    <a:pt x="14" y="0"/>
                    <a:pt x="15" y="1"/>
                    <a:pt x="16" y="1"/>
                  </a:cubicBezTo>
                  <a:lnTo>
                    <a:pt x="1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1252" y="4107"/>
              <a:ext cx="24" cy="56"/>
            </a:xfrm>
            <a:custGeom>
              <a:avLst/>
              <a:gdLst/>
              <a:ahLst/>
              <a:cxnLst/>
              <a:rect l="l" t="t" r="r" b="b"/>
              <a:pathLst>
                <a:path w="17" h="40" extrusionOk="0">
                  <a:moveTo>
                    <a:pt x="17" y="39"/>
                  </a:moveTo>
                  <a:cubicBezTo>
                    <a:pt x="16" y="39"/>
                    <a:pt x="15" y="40"/>
                    <a:pt x="13" y="40"/>
                  </a:cubicBezTo>
                  <a:cubicBezTo>
                    <a:pt x="7" y="40"/>
                    <a:pt x="5" y="37"/>
                    <a:pt x="5" y="31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32"/>
                    <a:pt x="10" y="33"/>
                    <a:pt x="11" y="34"/>
                  </a:cubicBezTo>
                  <a:cubicBezTo>
                    <a:pt x="11" y="35"/>
                    <a:pt x="12" y="36"/>
                    <a:pt x="14" y="36"/>
                  </a:cubicBezTo>
                  <a:cubicBezTo>
                    <a:pt x="15" y="36"/>
                    <a:pt x="16" y="35"/>
                    <a:pt x="17" y="35"/>
                  </a:cubicBezTo>
                  <a:lnTo>
                    <a:pt x="1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1282" y="4118"/>
              <a:ext cx="34" cy="45"/>
            </a:xfrm>
            <a:custGeom>
              <a:avLst/>
              <a:gdLst/>
              <a:ahLst/>
              <a:cxnLst/>
              <a:rect l="l" t="t" r="r" b="b"/>
              <a:pathLst>
                <a:path w="24" h="32" extrusionOk="0">
                  <a:moveTo>
                    <a:pt x="24" y="31"/>
                  </a:moveTo>
                  <a:cubicBezTo>
                    <a:pt x="19" y="31"/>
                    <a:pt x="19" y="31"/>
                    <a:pt x="19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7" y="30"/>
                    <a:pt x="14" y="32"/>
                    <a:pt x="10" y="32"/>
                  </a:cubicBezTo>
                  <a:cubicBezTo>
                    <a:pt x="7" y="32"/>
                    <a:pt x="5" y="31"/>
                    <a:pt x="3" y="29"/>
                  </a:cubicBezTo>
                  <a:cubicBezTo>
                    <a:pt x="1" y="28"/>
                    <a:pt x="0" y="26"/>
                    <a:pt x="0" y="23"/>
                  </a:cubicBezTo>
                  <a:cubicBezTo>
                    <a:pt x="0" y="17"/>
                    <a:pt x="4" y="14"/>
                    <a:pt x="10" y="1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7"/>
                    <a:pt x="17" y="4"/>
                    <a:pt x="13" y="4"/>
                  </a:cubicBezTo>
                  <a:cubicBezTo>
                    <a:pt x="9" y="4"/>
                    <a:pt x="6" y="6"/>
                    <a:pt x="3" y="8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6" y="1"/>
                    <a:pt x="10" y="0"/>
                    <a:pt x="13" y="0"/>
                  </a:cubicBezTo>
                  <a:cubicBezTo>
                    <a:pt x="21" y="0"/>
                    <a:pt x="24" y="4"/>
                    <a:pt x="24" y="12"/>
                  </a:cubicBezTo>
                  <a:lnTo>
                    <a:pt x="24" y="31"/>
                  </a:lnTo>
                  <a:close/>
                  <a:moveTo>
                    <a:pt x="19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0" y="17"/>
                    <a:pt x="8" y="18"/>
                    <a:pt x="7" y="18"/>
                  </a:cubicBezTo>
                  <a:cubicBezTo>
                    <a:pt x="6" y="19"/>
                    <a:pt x="5" y="21"/>
                    <a:pt x="5" y="23"/>
                  </a:cubicBezTo>
                  <a:cubicBezTo>
                    <a:pt x="5" y="24"/>
                    <a:pt x="6" y="25"/>
                    <a:pt x="7" y="26"/>
                  </a:cubicBezTo>
                  <a:cubicBezTo>
                    <a:pt x="8" y="27"/>
                    <a:pt x="9" y="28"/>
                    <a:pt x="11" y="28"/>
                  </a:cubicBezTo>
                  <a:cubicBezTo>
                    <a:pt x="13" y="28"/>
                    <a:pt x="15" y="27"/>
                    <a:pt x="17" y="25"/>
                  </a:cubicBezTo>
                  <a:cubicBezTo>
                    <a:pt x="18" y="24"/>
                    <a:pt x="19" y="21"/>
                    <a:pt x="19" y="19"/>
                  </a:cubicBezTo>
                  <a:lnTo>
                    <a:pt x="19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486" y="4184"/>
              <a:ext cx="11" cy="32"/>
            </a:xfrm>
            <a:custGeom>
              <a:avLst/>
              <a:gdLst/>
              <a:ahLst/>
              <a:cxnLst/>
              <a:rect l="l" t="t" r="r" b="b"/>
              <a:pathLst>
                <a:path w="8" h="23" extrusionOk="0">
                  <a:moveTo>
                    <a:pt x="8" y="14"/>
                  </a:moveTo>
                  <a:cubicBezTo>
                    <a:pt x="8" y="17"/>
                    <a:pt x="8" y="19"/>
                    <a:pt x="7" y="21"/>
                  </a:cubicBezTo>
                  <a:cubicBezTo>
                    <a:pt x="5" y="22"/>
                    <a:pt x="4" y="23"/>
                    <a:pt x="2" y="23"/>
                  </a:cubicBezTo>
                  <a:cubicBezTo>
                    <a:pt x="1" y="23"/>
                    <a:pt x="0" y="23"/>
                    <a:pt x="0" y="2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1" y="20"/>
                    <a:pt x="2" y="20"/>
                  </a:cubicBezTo>
                  <a:cubicBezTo>
                    <a:pt x="4" y="20"/>
                    <a:pt x="6" y="18"/>
                    <a:pt x="6" y="1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506" y="4183"/>
              <a:ext cx="0" cy="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516" y="4192"/>
              <a:ext cx="19" cy="23"/>
            </a:xfrm>
            <a:custGeom>
              <a:avLst/>
              <a:gdLst/>
              <a:ahLst/>
              <a:cxnLst/>
              <a:rect l="l" t="t" r="r" b="b"/>
              <a:pathLst>
                <a:path w="14" h="16" extrusionOk="0">
                  <a:moveTo>
                    <a:pt x="14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0" y="2"/>
                    <a:pt x="7" y="2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13" y="3"/>
                    <a:pt x="14" y="4"/>
                    <a:pt x="14" y="7"/>
                  </a:cubicBezTo>
                  <a:lnTo>
                    <a:pt x="14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555" y="4184"/>
              <a:ext cx="23" cy="31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16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10" y="1"/>
                    <a:pt x="11" y="1"/>
                    <a:pt x="11" y="1"/>
                  </a:cubicBezTo>
                  <a:cubicBezTo>
                    <a:pt x="12" y="2"/>
                    <a:pt x="12" y="3"/>
                    <a:pt x="13" y="3"/>
                  </a:cubicBezTo>
                  <a:cubicBezTo>
                    <a:pt x="13" y="4"/>
                    <a:pt x="13" y="5"/>
                    <a:pt x="13" y="6"/>
                  </a:cubicBezTo>
                  <a:cubicBezTo>
                    <a:pt x="13" y="7"/>
                    <a:pt x="13" y="7"/>
                    <a:pt x="13" y="8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1"/>
                    <a:pt x="10" y="11"/>
                  </a:cubicBezTo>
                  <a:cubicBezTo>
                    <a:pt x="10" y="12"/>
                    <a:pt x="9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9" y="12"/>
                    <a:pt x="9" y="13"/>
                  </a:cubicBezTo>
                  <a:cubicBezTo>
                    <a:pt x="9" y="13"/>
                    <a:pt x="10" y="13"/>
                    <a:pt x="10" y="13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5"/>
                    <a:pt x="11" y="15"/>
                    <a:pt x="11" y="16"/>
                  </a:cubicBezTo>
                  <a:lnTo>
                    <a:pt x="16" y="22"/>
                  </a:lnTo>
                  <a:close/>
                  <a:moveTo>
                    <a:pt x="2" y="2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0"/>
                    <a:pt x="8" y="10"/>
                  </a:cubicBezTo>
                  <a:cubicBezTo>
                    <a:pt x="8" y="10"/>
                    <a:pt x="9" y="10"/>
                    <a:pt x="9" y="9"/>
                  </a:cubicBezTo>
                  <a:cubicBezTo>
                    <a:pt x="9" y="9"/>
                    <a:pt x="10" y="9"/>
                    <a:pt x="10" y="8"/>
                  </a:cubicBezTo>
                  <a:cubicBezTo>
                    <a:pt x="10" y="7"/>
                    <a:pt x="10" y="7"/>
                    <a:pt x="10" y="6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8" y="3"/>
                    <a:pt x="7" y="2"/>
                    <a:pt x="6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580" y="4183"/>
              <a:ext cx="5" cy="32"/>
            </a:xfrm>
            <a:custGeom>
              <a:avLst/>
              <a:gdLst/>
              <a:ahLst/>
              <a:cxnLst/>
              <a:rect l="l" t="t" r="r" b="b"/>
              <a:pathLst>
                <a:path w="3" h="23" extrusionOk="0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lose/>
                  <a:moveTo>
                    <a:pt x="3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3" y="7"/>
                    <a:pt x="3" y="7"/>
                  </a:cubicBezTo>
                  <a:lnTo>
                    <a:pt x="3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592" y="4192"/>
              <a:ext cx="18" cy="23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13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0" y="2"/>
                    <a:pt x="7" y="2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13" y="3"/>
                    <a:pt x="13" y="4"/>
                    <a:pt x="13" y="7"/>
                  </a:cubicBezTo>
                  <a:lnTo>
                    <a:pt x="1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616" y="4192"/>
              <a:ext cx="21" cy="34"/>
            </a:xfrm>
            <a:custGeom>
              <a:avLst/>
              <a:gdLst/>
              <a:ahLst/>
              <a:cxnLst/>
              <a:rect l="l" t="t" r="r" b="b"/>
              <a:pathLst>
                <a:path w="15" h="24" extrusionOk="0">
                  <a:moveTo>
                    <a:pt x="15" y="15"/>
                  </a:moveTo>
                  <a:cubicBezTo>
                    <a:pt x="15" y="21"/>
                    <a:pt x="12" y="24"/>
                    <a:pt x="6" y="24"/>
                  </a:cubicBezTo>
                  <a:cubicBezTo>
                    <a:pt x="4" y="24"/>
                    <a:pt x="3" y="24"/>
                    <a:pt x="1" y="23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1"/>
                    <a:pt x="5" y="22"/>
                    <a:pt x="6" y="22"/>
                  </a:cubicBezTo>
                  <a:cubicBezTo>
                    <a:pt x="10" y="22"/>
                    <a:pt x="12" y="20"/>
                    <a:pt x="12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6"/>
                    <a:pt x="9" y="17"/>
                    <a:pt x="7" y="17"/>
                  </a:cubicBezTo>
                  <a:cubicBezTo>
                    <a:pt x="5" y="17"/>
                    <a:pt x="3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0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5"/>
                  </a:lnTo>
                  <a:close/>
                  <a:moveTo>
                    <a:pt x="12" y="9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4"/>
                    <a:pt x="11" y="4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11"/>
                    <a:pt x="3" y="12"/>
                    <a:pt x="4" y="13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9" y="15"/>
                    <a:pt x="10" y="14"/>
                    <a:pt x="11" y="13"/>
                  </a:cubicBezTo>
                  <a:cubicBezTo>
                    <a:pt x="12" y="12"/>
                    <a:pt x="12" y="11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644" y="4184"/>
              <a:ext cx="22" cy="31"/>
            </a:xfrm>
            <a:custGeom>
              <a:avLst/>
              <a:gdLst/>
              <a:ahLst/>
              <a:cxnLst/>
              <a:rect l="l" t="t" r="r" b="b"/>
              <a:pathLst>
                <a:path w="16" h="22" extrusionOk="0">
                  <a:moveTo>
                    <a:pt x="16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5"/>
                    <a:pt x="9" y="15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3"/>
                    <a:pt x="6" y="13"/>
                    <a:pt x="5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1" y="1"/>
                    <a:pt x="11" y="1"/>
                    <a:pt x="12" y="1"/>
                  </a:cubicBezTo>
                  <a:cubicBezTo>
                    <a:pt x="13" y="2"/>
                    <a:pt x="13" y="3"/>
                    <a:pt x="13" y="3"/>
                  </a:cubicBezTo>
                  <a:cubicBezTo>
                    <a:pt x="14" y="4"/>
                    <a:pt x="14" y="5"/>
                    <a:pt x="14" y="6"/>
                  </a:cubicBezTo>
                  <a:cubicBezTo>
                    <a:pt x="14" y="7"/>
                    <a:pt x="14" y="7"/>
                    <a:pt x="14" y="8"/>
                  </a:cubicBezTo>
                  <a:cubicBezTo>
                    <a:pt x="13" y="9"/>
                    <a:pt x="13" y="9"/>
                    <a:pt x="13" y="10"/>
                  </a:cubicBezTo>
                  <a:cubicBezTo>
                    <a:pt x="12" y="10"/>
                    <a:pt x="12" y="11"/>
                    <a:pt x="11" y="11"/>
                  </a:cubicBezTo>
                  <a:cubicBezTo>
                    <a:pt x="10" y="12"/>
                    <a:pt x="10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10" y="12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5"/>
                    <a:pt x="12" y="15"/>
                    <a:pt x="12" y="16"/>
                  </a:cubicBezTo>
                  <a:lnTo>
                    <a:pt x="16" y="22"/>
                  </a:lnTo>
                  <a:close/>
                  <a:moveTo>
                    <a:pt x="3" y="2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8" y="10"/>
                    <a:pt x="8" y="10"/>
                  </a:cubicBezTo>
                  <a:cubicBezTo>
                    <a:pt x="9" y="10"/>
                    <a:pt x="9" y="10"/>
                    <a:pt x="10" y="9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7"/>
                    <a:pt x="11" y="7"/>
                    <a:pt x="11" y="6"/>
                  </a:cubicBezTo>
                  <a:cubicBezTo>
                    <a:pt x="11" y="5"/>
                    <a:pt x="11" y="4"/>
                    <a:pt x="10" y="3"/>
                  </a:cubicBezTo>
                  <a:cubicBezTo>
                    <a:pt x="9" y="3"/>
                    <a:pt x="8" y="2"/>
                    <a:pt x="7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668" y="4192"/>
              <a:ext cx="22" cy="24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8" y="17"/>
                  </a:moveTo>
                  <a:cubicBezTo>
                    <a:pt x="6" y="17"/>
                    <a:pt x="4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1" y="0"/>
                    <a:pt x="13" y="1"/>
                    <a:pt x="14" y="2"/>
                  </a:cubicBezTo>
                  <a:cubicBezTo>
                    <a:pt x="15" y="4"/>
                    <a:pt x="16" y="6"/>
                    <a:pt x="16" y="8"/>
                  </a:cubicBezTo>
                  <a:cubicBezTo>
                    <a:pt x="16" y="11"/>
                    <a:pt x="15" y="13"/>
                    <a:pt x="14" y="14"/>
                  </a:cubicBezTo>
                  <a:cubicBezTo>
                    <a:pt x="12" y="16"/>
                    <a:pt x="10" y="17"/>
                    <a:pt x="8" y="17"/>
                  </a:cubicBezTo>
                  <a:close/>
                  <a:moveTo>
                    <a:pt x="8" y="2"/>
                  </a:move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10"/>
                    <a:pt x="3" y="12"/>
                    <a:pt x="4" y="13"/>
                  </a:cubicBezTo>
                  <a:cubicBezTo>
                    <a:pt x="5" y="14"/>
                    <a:pt x="7" y="15"/>
                    <a:pt x="8" y="15"/>
                  </a:cubicBezTo>
                  <a:cubicBezTo>
                    <a:pt x="10" y="15"/>
                    <a:pt x="11" y="14"/>
                    <a:pt x="12" y="13"/>
                  </a:cubicBezTo>
                  <a:cubicBezTo>
                    <a:pt x="13" y="12"/>
                    <a:pt x="13" y="10"/>
                    <a:pt x="13" y="8"/>
                  </a:cubicBezTo>
                  <a:cubicBezTo>
                    <a:pt x="13" y="6"/>
                    <a:pt x="13" y="5"/>
                    <a:pt x="12" y="4"/>
                  </a:cubicBezTo>
                  <a:cubicBezTo>
                    <a:pt x="11" y="3"/>
                    <a:pt x="10" y="2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95" y="4192"/>
              <a:ext cx="16" cy="24"/>
            </a:xfrm>
            <a:custGeom>
              <a:avLst/>
              <a:gdLst/>
              <a:ahLst/>
              <a:cxnLst/>
              <a:rect l="l" t="t" r="r" b="b"/>
              <a:pathLst>
                <a:path w="12" h="17" extrusionOk="0">
                  <a:moveTo>
                    <a:pt x="12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6"/>
                    <a:pt x="7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9"/>
                    <a:pt x="2" y="7"/>
                    <a:pt x="5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4"/>
                    <a:pt x="9" y="2"/>
                    <a:pt x="7" y="2"/>
                  </a:cubicBezTo>
                  <a:cubicBezTo>
                    <a:pt x="5" y="2"/>
                    <a:pt x="3" y="3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1" y="0"/>
                    <a:pt x="12" y="2"/>
                    <a:pt x="12" y="6"/>
                  </a:cubicBezTo>
                  <a:lnTo>
                    <a:pt x="12" y="16"/>
                  </a:lnTo>
                  <a:close/>
                  <a:moveTo>
                    <a:pt x="10" y="8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9"/>
                    <a:pt x="3" y="10"/>
                  </a:cubicBezTo>
                  <a:cubicBezTo>
                    <a:pt x="3" y="10"/>
                    <a:pt x="2" y="11"/>
                    <a:pt x="2" y="12"/>
                  </a:cubicBezTo>
                  <a:cubicBezTo>
                    <a:pt x="2" y="13"/>
                    <a:pt x="3" y="13"/>
                    <a:pt x="3" y="14"/>
                  </a:cubicBezTo>
                  <a:cubicBezTo>
                    <a:pt x="4" y="14"/>
                    <a:pt x="5" y="15"/>
                    <a:pt x="6" y="15"/>
                  </a:cubicBezTo>
                  <a:cubicBezTo>
                    <a:pt x="7" y="15"/>
                    <a:pt x="8" y="14"/>
                    <a:pt x="9" y="13"/>
                  </a:cubicBezTo>
                  <a:cubicBezTo>
                    <a:pt x="10" y="12"/>
                    <a:pt x="10" y="11"/>
                    <a:pt x="10" y="10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717" y="4183"/>
              <a:ext cx="21" cy="33"/>
            </a:xfrm>
            <a:custGeom>
              <a:avLst/>
              <a:gdLst/>
              <a:ahLst/>
              <a:cxnLst/>
              <a:rect l="l" t="t" r="r" b="b"/>
              <a:pathLst>
                <a:path w="15" h="24" extrusionOk="0">
                  <a:moveTo>
                    <a:pt x="15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3"/>
                    <a:pt x="9" y="24"/>
                    <a:pt x="7" y="24"/>
                  </a:cubicBezTo>
                  <a:cubicBezTo>
                    <a:pt x="5" y="24"/>
                    <a:pt x="3" y="23"/>
                    <a:pt x="2" y="22"/>
                  </a:cubicBezTo>
                  <a:cubicBezTo>
                    <a:pt x="1" y="20"/>
                    <a:pt x="0" y="18"/>
                    <a:pt x="0" y="16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4" y="8"/>
                    <a:pt x="5" y="7"/>
                    <a:pt x="8" y="7"/>
                  </a:cubicBezTo>
                  <a:cubicBezTo>
                    <a:pt x="10" y="7"/>
                    <a:pt x="11" y="8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23"/>
                  </a:lnTo>
                  <a:close/>
                  <a:moveTo>
                    <a:pt x="12" y="16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1"/>
                    <a:pt x="11" y="11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9"/>
                    <a:pt x="5" y="10"/>
                    <a:pt x="4" y="11"/>
                  </a:cubicBezTo>
                  <a:cubicBezTo>
                    <a:pt x="3" y="12"/>
                    <a:pt x="3" y="14"/>
                    <a:pt x="3" y="16"/>
                  </a:cubicBezTo>
                  <a:cubicBezTo>
                    <a:pt x="3" y="18"/>
                    <a:pt x="3" y="19"/>
                    <a:pt x="4" y="20"/>
                  </a:cubicBezTo>
                  <a:cubicBezTo>
                    <a:pt x="5" y="21"/>
                    <a:pt x="6" y="22"/>
                    <a:pt x="8" y="22"/>
                  </a:cubicBezTo>
                  <a:cubicBezTo>
                    <a:pt x="9" y="22"/>
                    <a:pt x="10" y="21"/>
                    <a:pt x="11" y="20"/>
                  </a:cubicBezTo>
                  <a:cubicBezTo>
                    <a:pt x="12" y="19"/>
                    <a:pt x="12" y="18"/>
                    <a:pt x="1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758" y="4184"/>
              <a:ext cx="24" cy="32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17" y="13"/>
                  </a:moveTo>
                  <a:cubicBezTo>
                    <a:pt x="17" y="20"/>
                    <a:pt x="14" y="23"/>
                    <a:pt x="8" y="23"/>
                  </a:cubicBezTo>
                  <a:cubicBezTo>
                    <a:pt x="3" y="23"/>
                    <a:pt x="0" y="20"/>
                    <a:pt x="0" y="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8"/>
                    <a:pt x="5" y="20"/>
                    <a:pt x="8" y="20"/>
                  </a:cubicBezTo>
                  <a:cubicBezTo>
                    <a:pt x="12" y="20"/>
                    <a:pt x="14" y="18"/>
                    <a:pt x="14" y="14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7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786" y="4187"/>
              <a:ext cx="13" cy="29"/>
            </a:xfrm>
            <a:custGeom>
              <a:avLst/>
              <a:gdLst/>
              <a:ahLst/>
              <a:cxnLst/>
              <a:rect l="l" t="t" r="r" b="b"/>
              <a:pathLst>
                <a:path w="9" h="21" extrusionOk="0">
                  <a:moveTo>
                    <a:pt x="9" y="20"/>
                  </a:moveTo>
                  <a:cubicBezTo>
                    <a:pt x="9" y="21"/>
                    <a:pt x="8" y="21"/>
                    <a:pt x="7" y="21"/>
                  </a:cubicBezTo>
                  <a:cubicBezTo>
                    <a:pt x="4" y="21"/>
                    <a:pt x="3" y="19"/>
                    <a:pt x="3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7" y="19"/>
                    <a:pt x="8" y="19"/>
                  </a:cubicBezTo>
                  <a:cubicBezTo>
                    <a:pt x="8" y="19"/>
                    <a:pt x="9" y="18"/>
                    <a:pt x="9" y="18"/>
                  </a:cubicBezTo>
                  <a:lnTo>
                    <a:pt x="9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803" y="4192"/>
              <a:ext cx="17" cy="24"/>
            </a:xfrm>
            <a:custGeom>
              <a:avLst/>
              <a:gdLst/>
              <a:ahLst/>
              <a:cxnLst/>
              <a:rect l="l" t="t" r="r" b="b"/>
              <a:pathLst>
                <a:path w="12" h="17" extrusionOk="0">
                  <a:moveTo>
                    <a:pt x="12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9"/>
                    <a:pt x="1" y="7"/>
                    <a:pt x="5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4"/>
                    <a:pt x="9" y="2"/>
                    <a:pt x="6" y="2"/>
                  </a:cubicBezTo>
                  <a:cubicBezTo>
                    <a:pt x="4" y="2"/>
                    <a:pt x="3" y="3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0" y="0"/>
                    <a:pt x="12" y="2"/>
                    <a:pt x="12" y="6"/>
                  </a:cubicBezTo>
                  <a:lnTo>
                    <a:pt x="12" y="16"/>
                  </a:lnTo>
                  <a:close/>
                  <a:moveTo>
                    <a:pt x="10" y="8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9"/>
                    <a:pt x="3" y="10"/>
                  </a:cubicBezTo>
                  <a:cubicBezTo>
                    <a:pt x="2" y="10"/>
                    <a:pt x="2" y="11"/>
                    <a:pt x="2" y="12"/>
                  </a:cubicBezTo>
                  <a:cubicBezTo>
                    <a:pt x="2" y="13"/>
                    <a:pt x="2" y="13"/>
                    <a:pt x="3" y="14"/>
                  </a:cubicBezTo>
                  <a:cubicBezTo>
                    <a:pt x="4" y="14"/>
                    <a:pt x="4" y="15"/>
                    <a:pt x="5" y="15"/>
                  </a:cubicBezTo>
                  <a:cubicBezTo>
                    <a:pt x="7" y="15"/>
                    <a:pt x="8" y="14"/>
                    <a:pt x="8" y="13"/>
                  </a:cubicBezTo>
                  <a:cubicBezTo>
                    <a:pt x="9" y="12"/>
                    <a:pt x="10" y="11"/>
                    <a:pt x="10" y="10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27" y="4192"/>
              <a:ext cx="11" cy="23"/>
            </a:xfrm>
            <a:custGeom>
              <a:avLst/>
              <a:gdLst/>
              <a:ahLst/>
              <a:cxnLst/>
              <a:rect l="l" t="t" r="r" b="b"/>
              <a:pathLst>
                <a:path w="8" h="16" extrusionOk="0">
                  <a:moveTo>
                    <a:pt x="8" y="3"/>
                  </a:move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3" y="6"/>
                    <a:pt x="3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41" y="4192"/>
              <a:ext cx="18" cy="24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3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6"/>
                    <a:pt x="7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9"/>
                    <a:pt x="2" y="7"/>
                    <a:pt x="5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4"/>
                    <a:pt x="9" y="2"/>
                    <a:pt x="7" y="2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lnTo>
                    <a:pt x="13" y="16"/>
                  </a:lnTo>
                  <a:close/>
                  <a:moveTo>
                    <a:pt x="10" y="8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4" y="14"/>
                    <a:pt x="5" y="15"/>
                    <a:pt x="6" y="15"/>
                  </a:cubicBezTo>
                  <a:cubicBezTo>
                    <a:pt x="7" y="15"/>
                    <a:pt x="8" y="14"/>
                    <a:pt x="9" y="13"/>
                  </a:cubicBezTo>
                  <a:cubicBezTo>
                    <a:pt x="10" y="12"/>
                    <a:pt x="10" y="11"/>
                    <a:pt x="10" y="10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62" y="4211"/>
              <a:ext cx="7" cy="11"/>
            </a:xfrm>
            <a:custGeom>
              <a:avLst/>
              <a:gdLst/>
              <a:ahLst/>
              <a:cxnLst/>
              <a:rect l="l" t="t" r="r" b="b"/>
              <a:pathLst>
                <a:path w="7" h="11" extrusionOk="0">
                  <a:moveTo>
                    <a:pt x="7" y="0"/>
                  </a:moveTo>
                  <a:lnTo>
                    <a:pt x="3" y="11"/>
                  </a:lnTo>
                  <a:lnTo>
                    <a:pt x="0" y="11"/>
                  </a:lnTo>
                  <a:lnTo>
                    <a:pt x="3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888" y="4184"/>
              <a:ext cx="26" cy="31"/>
            </a:xfrm>
            <a:custGeom>
              <a:avLst/>
              <a:gdLst/>
              <a:ahLst/>
              <a:cxnLst/>
              <a:rect l="l" t="t" r="r" b="b"/>
              <a:pathLst>
                <a:path w="19" h="22" extrusionOk="0">
                  <a:moveTo>
                    <a:pt x="0" y="2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5" y="0"/>
                    <a:pt x="19" y="4"/>
                    <a:pt x="19" y="11"/>
                  </a:cubicBezTo>
                  <a:cubicBezTo>
                    <a:pt x="19" y="14"/>
                    <a:pt x="17" y="17"/>
                    <a:pt x="15" y="19"/>
                  </a:cubicBezTo>
                  <a:cubicBezTo>
                    <a:pt x="13" y="21"/>
                    <a:pt x="10" y="22"/>
                    <a:pt x="6" y="22"/>
                  </a:cubicBezTo>
                  <a:lnTo>
                    <a:pt x="0" y="22"/>
                  </a:lnTo>
                  <a:close/>
                  <a:moveTo>
                    <a:pt x="3" y="2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9" y="20"/>
                    <a:pt x="12" y="19"/>
                    <a:pt x="13" y="18"/>
                  </a:cubicBezTo>
                  <a:cubicBezTo>
                    <a:pt x="15" y="16"/>
                    <a:pt x="16" y="14"/>
                    <a:pt x="16" y="11"/>
                  </a:cubicBezTo>
                  <a:cubicBezTo>
                    <a:pt x="16" y="5"/>
                    <a:pt x="13" y="2"/>
                    <a:pt x="7" y="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917" y="4192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4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11"/>
                    <a:pt x="4" y="12"/>
                    <a:pt x="5" y="13"/>
                  </a:cubicBezTo>
                  <a:cubicBezTo>
                    <a:pt x="5" y="14"/>
                    <a:pt x="7" y="15"/>
                    <a:pt x="8" y="15"/>
                  </a:cubicBezTo>
                  <a:cubicBezTo>
                    <a:pt x="10" y="15"/>
                    <a:pt x="12" y="14"/>
                    <a:pt x="13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6"/>
                    <a:pt x="10" y="17"/>
                    <a:pt x="8" y="17"/>
                  </a:cubicBezTo>
                  <a:cubicBezTo>
                    <a:pt x="5" y="17"/>
                    <a:pt x="4" y="16"/>
                    <a:pt x="2" y="15"/>
                  </a:cubicBezTo>
                  <a:cubicBezTo>
                    <a:pt x="1" y="13"/>
                    <a:pt x="0" y="11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0" y="0"/>
                    <a:pt x="12" y="1"/>
                    <a:pt x="13" y="2"/>
                  </a:cubicBezTo>
                  <a:cubicBezTo>
                    <a:pt x="14" y="3"/>
                    <a:pt x="14" y="5"/>
                    <a:pt x="14" y="8"/>
                  </a:cubicBezTo>
                  <a:lnTo>
                    <a:pt x="14" y="9"/>
                  </a:lnTo>
                  <a:close/>
                  <a:moveTo>
                    <a:pt x="12" y="7"/>
                  </a:moveTo>
                  <a:cubicBezTo>
                    <a:pt x="12" y="5"/>
                    <a:pt x="11" y="4"/>
                    <a:pt x="11" y="3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7" y="2"/>
                    <a:pt x="6" y="3"/>
                    <a:pt x="5" y="3"/>
                  </a:cubicBezTo>
                  <a:cubicBezTo>
                    <a:pt x="4" y="4"/>
                    <a:pt x="3" y="5"/>
                    <a:pt x="3" y="7"/>
                  </a:cubicBezTo>
                  <a:lnTo>
                    <a:pt x="12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942" y="4192"/>
              <a:ext cx="22" cy="34"/>
            </a:xfrm>
            <a:custGeom>
              <a:avLst/>
              <a:gdLst/>
              <a:ahLst/>
              <a:cxnLst/>
              <a:rect l="l" t="t" r="r" b="b"/>
              <a:pathLst>
                <a:path w="15" h="24" extrusionOk="0">
                  <a:moveTo>
                    <a:pt x="3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1" y="0"/>
                    <a:pt x="12" y="1"/>
                    <a:pt x="13" y="2"/>
                  </a:cubicBezTo>
                  <a:cubicBezTo>
                    <a:pt x="14" y="4"/>
                    <a:pt x="15" y="6"/>
                    <a:pt x="15" y="8"/>
                  </a:cubicBezTo>
                  <a:cubicBezTo>
                    <a:pt x="15" y="11"/>
                    <a:pt x="14" y="13"/>
                    <a:pt x="13" y="14"/>
                  </a:cubicBezTo>
                  <a:cubicBezTo>
                    <a:pt x="12" y="16"/>
                    <a:pt x="10" y="17"/>
                    <a:pt x="8" y="17"/>
                  </a:cubicBezTo>
                  <a:cubicBezTo>
                    <a:pt x="6" y="17"/>
                    <a:pt x="4" y="16"/>
                    <a:pt x="3" y="14"/>
                  </a:cubicBezTo>
                  <a:close/>
                  <a:moveTo>
                    <a:pt x="3" y="8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2"/>
                    <a:pt x="4" y="13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9" y="15"/>
                    <a:pt x="10" y="14"/>
                    <a:pt x="11" y="13"/>
                  </a:cubicBezTo>
                  <a:cubicBezTo>
                    <a:pt x="12" y="12"/>
                    <a:pt x="12" y="10"/>
                    <a:pt x="12" y="8"/>
                  </a:cubicBezTo>
                  <a:cubicBezTo>
                    <a:pt x="12" y="6"/>
                    <a:pt x="12" y="5"/>
                    <a:pt x="11" y="4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3" y="6"/>
                    <a:pt x="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4"/>
            <p:cNvSpPr/>
            <p:nvPr/>
          </p:nvSpPr>
          <p:spPr>
            <a:xfrm>
              <a:off x="968" y="4192"/>
              <a:ext cx="22" cy="24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8" y="17"/>
                  </a:moveTo>
                  <a:cubicBezTo>
                    <a:pt x="5" y="17"/>
                    <a:pt x="4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1" y="0"/>
                    <a:pt x="12" y="1"/>
                    <a:pt x="14" y="2"/>
                  </a:cubicBezTo>
                  <a:cubicBezTo>
                    <a:pt x="15" y="4"/>
                    <a:pt x="16" y="6"/>
                    <a:pt x="16" y="8"/>
                  </a:cubicBezTo>
                  <a:cubicBezTo>
                    <a:pt x="16" y="11"/>
                    <a:pt x="15" y="13"/>
                    <a:pt x="14" y="14"/>
                  </a:cubicBezTo>
                  <a:cubicBezTo>
                    <a:pt x="12" y="16"/>
                    <a:pt x="10" y="17"/>
                    <a:pt x="8" y="17"/>
                  </a:cubicBezTo>
                  <a:close/>
                  <a:moveTo>
                    <a:pt x="8" y="2"/>
                  </a:move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10"/>
                    <a:pt x="3" y="12"/>
                    <a:pt x="4" y="13"/>
                  </a:cubicBezTo>
                  <a:cubicBezTo>
                    <a:pt x="5" y="14"/>
                    <a:pt x="6" y="15"/>
                    <a:pt x="8" y="15"/>
                  </a:cubicBezTo>
                  <a:cubicBezTo>
                    <a:pt x="10" y="15"/>
                    <a:pt x="11" y="14"/>
                    <a:pt x="12" y="13"/>
                  </a:cubicBezTo>
                  <a:cubicBezTo>
                    <a:pt x="13" y="12"/>
                    <a:pt x="13" y="10"/>
                    <a:pt x="13" y="8"/>
                  </a:cubicBezTo>
                  <a:cubicBezTo>
                    <a:pt x="13" y="6"/>
                    <a:pt x="13" y="5"/>
                    <a:pt x="12" y="4"/>
                  </a:cubicBezTo>
                  <a:cubicBezTo>
                    <a:pt x="11" y="3"/>
                    <a:pt x="10" y="2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996" y="4183"/>
              <a:ext cx="18" cy="32"/>
            </a:xfrm>
            <a:custGeom>
              <a:avLst/>
              <a:gdLst/>
              <a:ahLst/>
              <a:cxnLst/>
              <a:rect l="l" t="t" r="r" b="b"/>
              <a:pathLst>
                <a:path w="18" h="32" extrusionOk="0">
                  <a:moveTo>
                    <a:pt x="18" y="32"/>
                  </a:moveTo>
                  <a:lnTo>
                    <a:pt x="14" y="32"/>
                  </a:lnTo>
                  <a:lnTo>
                    <a:pt x="4" y="22"/>
                  </a:lnTo>
                  <a:lnTo>
                    <a:pt x="3" y="22"/>
                  </a:lnTo>
                  <a:lnTo>
                    <a:pt x="3" y="32"/>
                  </a:lnTo>
                  <a:lnTo>
                    <a:pt x="0" y="3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" y="21"/>
                  </a:lnTo>
                  <a:lnTo>
                    <a:pt x="4" y="21"/>
                  </a:lnTo>
                  <a:lnTo>
                    <a:pt x="13" y="9"/>
                  </a:lnTo>
                  <a:lnTo>
                    <a:pt x="18" y="9"/>
                  </a:lnTo>
                  <a:lnTo>
                    <a:pt x="7" y="21"/>
                  </a:lnTo>
                  <a:lnTo>
                    <a:pt x="18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1016" y="4211"/>
              <a:ext cx="5" cy="11"/>
            </a:xfrm>
            <a:custGeom>
              <a:avLst/>
              <a:gdLst/>
              <a:ahLst/>
              <a:cxnLst/>
              <a:rect l="l" t="t" r="r" b="b"/>
              <a:pathLst>
                <a:path w="5" h="11" extrusionOk="0">
                  <a:moveTo>
                    <a:pt x="5" y="0"/>
                  </a:moveTo>
                  <a:lnTo>
                    <a:pt x="3" y="11"/>
                  </a:lnTo>
                  <a:lnTo>
                    <a:pt x="0" y="11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1038" y="4184"/>
              <a:ext cx="24" cy="32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17" y="21"/>
                  </a:moveTo>
                  <a:cubicBezTo>
                    <a:pt x="15" y="22"/>
                    <a:pt x="13" y="23"/>
                    <a:pt x="11" y="23"/>
                  </a:cubicBezTo>
                  <a:cubicBezTo>
                    <a:pt x="8" y="23"/>
                    <a:pt x="5" y="22"/>
                    <a:pt x="3" y="20"/>
                  </a:cubicBezTo>
                  <a:cubicBezTo>
                    <a:pt x="1" y="18"/>
                    <a:pt x="0" y="15"/>
                    <a:pt x="0" y="12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2" y="0"/>
                  </a:cubicBezTo>
                  <a:cubicBezTo>
                    <a:pt x="14" y="0"/>
                    <a:pt x="16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2"/>
                    <a:pt x="14" y="2"/>
                    <a:pt x="12" y="2"/>
                  </a:cubicBezTo>
                  <a:cubicBezTo>
                    <a:pt x="9" y="2"/>
                    <a:pt x="7" y="3"/>
                    <a:pt x="6" y="5"/>
                  </a:cubicBezTo>
                  <a:cubicBezTo>
                    <a:pt x="4" y="6"/>
                    <a:pt x="3" y="9"/>
                    <a:pt x="3" y="11"/>
                  </a:cubicBezTo>
                  <a:cubicBezTo>
                    <a:pt x="3" y="14"/>
                    <a:pt x="4" y="16"/>
                    <a:pt x="5" y="18"/>
                  </a:cubicBezTo>
                  <a:cubicBezTo>
                    <a:pt x="7" y="20"/>
                    <a:pt x="9" y="20"/>
                    <a:pt x="11" y="20"/>
                  </a:cubicBezTo>
                  <a:cubicBezTo>
                    <a:pt x="13" y="20"/>
                    <a:pt x="15" y="20"/>
                    <a:pt x="17" y="19"/>
                  </a:cubicBezTo>
                  <a:lnTo>
                    <a:pt x="17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1066" y="4192"/>
              <a:ext cx="23" cy="24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8" y="17"/>
                  </a:moveTo>
                  <a:cubicBezTo>
                    <a:pt x="6" y="17"/>
                    <a:pt x="4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1" y="0"/>
                    <a:pt x="13" y="1"/>
                    <a:pt x="14" y="2"/>
                  </a:cubicBezTo>
                  <a:cubicBezTo>
                    <a:pt x="15" y="4"/>
                    <a:pt x="16" y="6"/>
                    <a:pt x="16" y="8"/>
                  </a:cubicBezTo>
                  <a:cubicBezTo>
                    <a:pt x="16" y="11"/>
                    <a:pt x="15" y="13"/>
                    <a:pt x="14" y="14"/>
                  </a:cubicBezTo>
                  <a:cubicBezTo>
                    <a:pt x="12" y="16"/>
                    <a:pt x="10" y="17"/>
                    <a:pt x="8" y="17"/>
                  </a:cubicBezTo>
                  <a:close/>
                  <a:moveTo>
                    <a:pt x="8" y="2"/>
                  </a:move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10"/>
                    <a:pt x="3" y="12"/>
                    <a:pt x="4" y="13"/>
                  </a:cubicBezTo>
                  <a:cubicBezTo>
                    <a:pt x="5" y="14"/>
                    <a:pt x="7" y="15"/>
                    <a:pt x="8" y="15"/>
                  </a:cubicBezTo>
                  <a:cubicBezTo>
                    <a:pt x="10" y="15"/>
                    <a:pt x="11" y="14"/>
                    <a:pt x="12" y="13"/>
                  </a:cubicBezTo>
                  <a:cubicBezTo>
                    <a:pt x="13" y="12"/>
                    <a:pt x="13" y="10"/>
                    <a:pt x="13" y="8"/>
                  </a:cubicBezTo>
                  <a:cubicBezTo>
                    <a:pt x="13" y="6"/>
                    <a:pt x="13" y="5"/>
                    <a:pt x="12" y="4"/>
                  </a:cubicBezTo>
                  <a:cubicBezTo>
                    <a:pt x="11" y="3"/>
                    <a:pt x="10" y="2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1095" y="4192"/>
              <a:ext cx="18" cy="23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13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0" y="2"/>
                    <a:pt x="7" y="2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0" y="0"/>
                    <a:pt x="11" y="1"/>
                    <a:pt x="12" y="2"/>
                  </a:cubicBezTo>
                  <a:cubicBezTo>
                    <a:pt x="13" y="3"/>
                    <a:pt x="13" y="4"/>
                    <a:pt x="13" y="7"/>
                  </a:cubicBezTo>
                  <a:lnTo>
                    <a:pt x="1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1119" y="4183"/>
              <a:ext cx="21" cy="33"/>
            </a:xfrm>
            <a:custGeom>
              <a:avLst/>
              <a:gdLst/>
              <a:ahLst/>
              <a:cxnLst/>
              <a:rect l="l" t="t" r="r" b="b"/>
              <a:pathLst>
                <a:path w="15" h="24" extrusionOk="0">
                  <a:moveTo>
                    <a:pt x="15" y="23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3"/>
                    <a:pt x="9" y="24"/>
                    <a:pt x="7" y="24"/>
                  </a:cubicBezTo>
                  <a:cubicBezTo>
                    <a:pt x="5" y="24"/>
                    <a:pt x="3" y="23"/>
                    <a:pt x="2" y="22"/>
                  </a:cubicBezTo>
                  <a:cubicBezTo>
                    <a:pt x="1" y="20"/>
                    <a:pt x="0" y="18"/>
                    <a:pt x="0" y="16"/>
                  </a:cubicBezTo>
                  <a:cubicBezTo>
                    <a:pt x="0" y="13"/>
                    <a:pt x="1" y="11"/>
                    <a:pt x="2" y="9"/>
                  </a:cubicBezTo>
                  <a:cubicBezTo>
                    <a:pt x="3" y="8"/>
                    <a:pt x="5" y="7"/>
                    <a:pt x="7" y="7"/>
                  </a:cubicBezTo>
                  <a:cubicBezTo>
                    <a:pt x="10" y="7"/>
                    <a:pt x="11" y="8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23"/>
                  </a:lnTo>
                  <a:close/>
                  <a:moveTo>
                    <a:pt x="12" y="16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1"/>
                    <a:pt x="11" y="11"/>
                  </a:cubicBezTo>
                  <a:cubicBezTo>
                    <a:pt x="10" y="10"/>
                    <a:pt x="9" y="9"/>
                    <a:pt x="8" y="9"/>
                  </a:cubicBezTo>
                  <a:cubicBezTo>
                    <a:pt x="6" y="9"/>
                    <a:pt x="5" y="10"/>
                    <a:pt x="4" y="11"/>
                  </a:cubicBezTo>
                  <a:cubicBezTo>
                    <a:pt x="3" y="12"/>
                    <a:pt x="3" y="14"/>
                    <a:pt x="3" y="16"/>
                  </a:cubicBezTo>
                  <a:cubicBezTo>
                    <a:pt x="3" y="18"/>
                    <a:pt x="3" y="19"/>
                    <a:pt x="4" y="20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9" y="22"/>
                    <a:pt x="10" y="21"/>
                    <a:pt x="11" y="20"/>
                  </a:cubicBezTo>
                  <a:cubicBezTo>
                    <a:pt x="12" y="19"/>
                    <a:pt x="12" y="18"/>
                    <a:pt x="12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1145" y="4192"/>
              <a:ext cx="23" cy="24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8" y="17"/>
                  </a:moveTo>
                  <a:cubicBezTo>
                    <a:pt x="5" y="17"/>
                    <a:pt x="3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2" y="2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0" y="0"/>
                    <a:pt x="12" y="1"/>
                    <a:pt x="14" y="2"/>
                  </a:cubicBezTo>
                  <a:cubicBezTo>
                    <a:pt x="15" y="4"/>
                    <a:pt x="16" y="6"/>
                    <a:pt x="16" y="8"/>
                  </a:cubicBezTo>
                  <a:cubicBezTo>
                    <a:pt x="16" y="11"/>
                    <a:pt x="15" y="13"/>
                    <a:pt x="13" y="14"/>
                  </a:cubicBezTo>
                  <a:cubicBezTo>
                    <a:pt x="12" y="16"/>
                    <a:pt x="10" y="17"/>
                    <a:pt x="8" y="17"/>
                  </a:cubicBezTo>
                  <a:close/>
                  <a:moveTo>
                    <a:pt x="8" y="2"/>
                  </a:move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10"/>
                    <a:pt x="3" y="12"/>
                    <a:pt x="4" y="13"/>
                  </a:cubicBezTo>
                  <a:cubicBezTo>
                    <a:pt x="5" y="14"/>
                    <a:pt x="6" y="15"/>
                    <a:pt x="8" y="15"/>
                  </a:cubicBezTo>
                  <a:cubicBezTo>
                    <a:pt x="10" y="15"/>
                    <a:pt x="11" y="14"/>
                    <a:pt x="12" y="13"/>
                  </a:cubicBezTo>
                  <a:cubicBezTo>
                    <a:pt x="13" y="12"/>
                    <a:pt x="13" y="10"/>
                    <a:pt x="13" y="8"/>
                  </a:cubicBezTo>
                  <a:cubicBezTo>
                    <a:pt x="13" y="6"/>
                    <a:pt x="13" y="5"/>
                    <a:pt x="12" y="4"/>
                  </a:cubicBezTo>
                  <a:cubicBezTo>
                    <a:pt x="11" y="3"/>
                    <a:pt x="10" y="2"/>
                    <a:pt x="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1174" y="4192"/>
              <a:ext cx="18" cy="23"/>
            </a:xfrm>
            <a:custGeom>
              <a:avLst/>
              <a:gdLst/>
              <a:ahLst/>
              <a:cxnLst/>
              <a:rect l="l" t="t" r="r" b="b"/>
              <a:pathLst>
                <a:path w="13" h="16" extrusionOk="0">
                  <a:moveTo>
                    <a:pt x="13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"/>
                    <a:pt x="9" y="2"/>
                    <a:pt x="7" y="2"/>
                  </a:cubicBezTo>
                  <a:cubicBezTo>
                    <a:pt x="5" y="2"/>
                    <a:pt x="4" y="3"/>
                    <a:pt x="4" y="4"/>
                  </a:cubicBezTo>
                  <a:cubicBezTo>
                    <a:pt x="3" y="5"/>
                    <a:pt x="2" y="6"/>
                    <a:pt x="2" y="7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1"/>
                    <a:pt x="5" y="0"/>
                    <a:pt x="8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3" y="3"/>
                    <a:pt x="13" y="4"/>
                    <a:pt x="13" y="7"/>
                  </a:cubicBezTo>
                  <a:lnTo>
                    <a:pt x="13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1197" y="4192"/>
              <a:ext cx="22" cy="34"/>
            </a:xfrm>
            <a:custGeom>
              <a:avLst/>
              <a:gdLst/>
              <a:ahLst/>
              <a:cxnLst/>
              <a:rect l="l" t="t" r="r" b="b"/>
              <a:pathLst>
                <a:path w="15" h="24" extrusionOk="0">
                  <a:moveTo>
                    <a:pt x="15" y="15"/>
                  </a:moveTo>
                  <a:cubicBezTo>
                    <a:pt x="15" y="21"/>
                    <a:pt x="12" y="24"/>
                    <a:pt x="6" y="24"/>
                  </a:cubicBezTo>
                  <a:cubicBezTo>
                    <a:pt x="4" y="24"/>
                    <a:pt x="2" y="24"/>
                    <a:pt x="1" y="23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1"/>
                    <a:pt x="4" y="22"/>
                    <a:pt x="6" y="22"/>
                  </a:cubicBezTo>
                  <a:cubicBezTo>
                    <a:pt x="10" y="22"/>
                    <a:pt x="12" y="20"/>
                    <a:pt x="12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4" y="17"/>
                    <a:pt x="3" y="16"/>
                    <a:pt x="2" y="15"/>
                  </a:cubicBezTo>
                  <a:cubicBezTo>
                    <a:pt x="0" y="13"/>
                    <a:pt x="0" y="11"/>
                    <a:pt x="0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5" y="0"/>
                    <a:pt x="15" y="0"/>
                    <a:pt x="15" y="0"/>
                  </a:cubicBezTo>
                  <a:lnTo>
                    <a:pt x="15" y="15"/>
                  </a:lnTo>
                  <a:close/>
                  <a:moveTo>
                    <a:pt x="12" y="9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2" y="4"/>
                    <a:pt x="11" y="4"/>
                  </a:cubicBezTo>
                  <a:cubicBezTo>
                    <a:pt x="10" y="3"/>
                    <a:pt x="9" y="2"/>
                    <a:pt x="7" y="2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5" y="14"/>
                    <a:pt x="6" y="15"/>
                    <a:pt x="7" y="15"/>
                  </a:cubicBezTo>
                  <a:cubicBezTo>
                    <a:pt x="9" y="15"/>
                    <a:pt x="10" y="14"/>
                    <a:pt x="11" y="13"/>
                  </a:cubicBezTo>
                  <a:cubicBezTo>
                    <a:pt x="12" y="12"/>
                    <a:pt x="12" y="11"/>
                    <a:pt x="1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1224" y="4192"/>
              <a:ext cx="17" cy="24"/>
            </a:xfrm>
            <a:custGeom>
              <a:avLst/>
              <a:gdLst/>
              <a:ahLst/>
              <a:cxnLst/>
              <a:rect l="l" t="t" r="r" b="b"/>
              <a:pathLst>
                <a:path w="12" h="17" extrusionOk="0">
                  <a:moveTo>
                    <a:pt x="12" y="16"/>
                  </a:moveTo>
                  <a:cubicBezTo>
                    <a:pt x="10" y="16"/>
                    <a:pt x="9" y="17"/>
                    <a:pt x="7" y="17"/>
                  </a:cubicBezTo>
                  <a:cubicBezTo>
                    <a:pt x="5" y="17"/>
                    <a:pt x="3" y="16"/>
                    <a:pt x="2" y="15"/>
                  </a:cubicBezTo>
                  <a:cubicBezTo>
                    <a:pt x="0" y="13"/>
                    <a:pt x="0" y="11"/>
                    <a:pt x="0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5" y="0"/>
                    <a:pt x="8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6" y="2"/>
                    <a:pt x="5" y="3"/>
                    <a:pt x="4" y="4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2" y="10"/>
                    <a:pt x="3" y="12"/>
                    <a:pt x="4" y="13"/>
                  </a:cubicBezTo>
                  <a:cubicBezTo>
                    <a:pt x="5" y="14"/>
                    <a:pt x="6" y="15"/>
                    <a:pt x="8" y="15"/>
                  </a:cubicBezTo>
                  <a:cubicBezTo>
                    <a:pt x="9" y="15"/>
                    <a:pt x="10" y="14"/>
                    <a:pt x="12" y="13"/>
                  </a:cubicBezTo>
                  <a:lnTo>
                    <a:pt x="12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1244" y="4192"/>
              <a:ext cx="18" cy="24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3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6"/>
                    <a:pt x="8" y="17"/>
                    <a:pt x="5" y="17"/>
                  </a:cubicBezTo>
                  <a:cubicBezTo>
                    <a:pt x="4" y="17"/>
                    <a:pt x="3" y="16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9"/>
                    <a:pt x="2" y="7"/>
                    <a:pt x="6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4"/>
                    <a:pt x="9" y="2"/>
                    <a:pt x="7" y="2"/>
                  </a:cubicBezTo>
                  <a:cubicBezTo>
                    <a:pt x="5" y="2"/>
                    <a:pt x="3" y="3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lnTo>
                    <a:pt x="13" y="16"/>
                  </a:lnTo>
                  <a:close/>
                  <a:moveTo>
                    <a:pt x="10" y="8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4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3"/>
                    <a:pt x="3" y="13"/>
                    <a:pt x="4" y="14"/>
                  </a:cubicBezTo>
                  <a:cubicBezTo>
                    <a:pt x="4" y="14"/>
                    <a:pt x="5" y="15"/>
                    <a:pt x="6" y="15"/>
                  </a:cubicBezTo>
                  <a:cubicBezTo>
                    <a:pt x="7" y="15"/>
                    <a:pt x="8" y="14"/>
                    <a:pt x="9" y="13"/>
                  </a:cubicBezTo>
                  <a:cubicBezTo>
                    <a:pt x="10" y="12"/>
                    <a:pt x="10" y="11"/>
                    <a:pt x="10" y="10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1267" y="4187"/>
              <a:ext cx="12" cy="29"/>
            </a:xfrm>
            <a:custGeom>
              <a:avLst/>
              <a:gdLst/>
              <a:ahLst/>
              <a:cxnLst/>
              <a:rect l="l" t="t" r="r" b="b"/>
              <a:pathLst>
                <a:path w="9" h="21" extrusionOk="0">
                  <a:moveTo>
                    <a:pt x="9" y="20"/>
                  </a:moveTo>
                  <a:cubicBezTo>
                    <a:pt x="9" y="21"/>
                    <a:pt x="8" y="21"/>
                    <a:pt x="7" y="21"/>
                  </a:cubicBezTo>
                  <a:cubicBezTo>
                    <a:pt x="4" y="21"/>
                    <a:pt x="3" y="19"/>
                    <a:pt x="3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6" y="18"/>
                  </a:cubicBezTo>
                  <a:cubicBezTo>
                    <a:pt x="6" y="18"/>
                    <a:pt x="7" y="19"/>
                    <a:pt x="8" y="19"/>
                  </a:cubicBezTo>
                  <a:cubicBezTo>
                    <a:pt x="8" y="19"/>
                    <a:pt x="9" y="18"/>
                    <a:pt x="9" y="18"/>
                  </a:cubicBezTo>
                  <a:lnTo>
                    <a:pt x="9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1283" y="4192"/>
              <a:ext cx="20" cy="24"/>
            </a:xfrm>
            <a:custGeom>
              <a:avLst/>
              <a:gdLst/>
              <a:ahLst/>
              <a:cxnLst/>
              <a:rect l="l" t="t" r="r" b="b"/>
              <a:pathLst>
                <a:path w="14" h="17" extrusionOk="0">
                  <a:moveTo>
                    <a:pt x="14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6"/>
                    <a:pt x="8" y="17"/>
                    <a:pt x="6" y="17"/>
                  </a:cubicBezTo>
                  <a:cubicBezTo>
                    <a:pt x="2" y="17"/>
                    <a:pt x="0" y="15"/>
                    <a:pt x="0" y="1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3"/>
                    <a:pt x="4" y="15"/>
                    <a:pt x="7" y="15"/>
                  </a:cubicBezTo>
                  <a:cubicBezTo>
                    <a:pt x="8" y="15"/>
                    <a:pt x="9" y="14"/>
                    <a:pt x="10" y="13"/>
                  </a:cubicBezTo>
                  <a:cubicBezTo>
                    <a:pt x="11" y="12"/>
                    <a:pt x="11" y="11"/>
                    <a:pt x="11" y="1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1310" y="4192"/>
              <a:ext cx="11" cy="23"/>
            </a:xfrm>
            <a:custGeom>
              <a:avLst/>
              <a:gdLst/>
              <a:ahLst/>
              <a:cxnLst/>
              <a:rect l="l" t="t" r="r" b="b"/>
              <a:pathLst>
                <a:path w="8" h="16" extrusionOk="0">
                  <a:moveTo>
                    <a:pt x="8" y="3"/>
                  </a:moveTo>
                  <a:cubicBezTo>
                    <a:pt x="8" y="3"/>
                    <a:pt x="7" y="2"/>
                    <a:pt x="6" y="2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lnTo>
                    <a:pt x="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1104" y="4237"/>
              <a:ext cx="24" cy="33"/>
            </a:xfrm>
            <a:custGeom>
              <a:avLst/>
              <a:gdLst/>
              <a:ahLst/>
              <a:cxnLst/>
              <a:rect l="l" t="t" r="r" b="b"/>
              <a:pathLst>
                <a:path w="17" h="23" extrusionOk="0">
                  <a:moveTo>
                    <a:pt x="17" y="0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1"/>
                    <a:pt x="9" y="11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1127" y="4246"/>
              <a:ext cx="23" cy="24"/>
            </a:xfrm>
            <a:custGeom>
              <a:avLst/>
              <a:gdLst/>
              <a:ahLst/>
              <a:cxnLst/>
              <a:rect l="l" t="t" r="r" b="b"/>
              <a:pathLst>
                <a:path w="16" h="17" extrusionOk="0">
                  <a:moveTo>
                    <a:pt x="8" y="17"/>
                  </a:moveTo>
                  <a:cubicBezTo>
                    <a:pt x="5" y="17"/>
                    <a:pt x="3" y="16"/>
                    <a:pt x="2" y="15"/>
                  </a:cubicBezTo>
                  <a:cubicBezTo>
                    <a:pt x="1" y="13"/>
                    <a:pt x="0" y="11"/>
                    <a:pt x="0" y="9"/>
                  </a:cubicBezTo>
                  <a:cubicBezTo>
                    <a:pt x="0" y="6"/>
                    <a:pt x="1" y="4"/>
                    <a:pt x="2" y="3"/>
                  </a:cubicBezTo>
                  <a:cubicBezTo>
                    <a:pt x="4" y="1"/>
                    <a:pt x="6" y="0"/>
                    <a:pt x="8" y="0"/>
                  </a:cubicBezTo>
                  <a:cubicBezTo>
                    <a:pt x="10" y="0"/>
                    <a:pt x="12" y="1"/>
                    <a:pt x="14" y="3"/>
                  </a:cubicBezTo>
                  <a:cubicBezTo>
                    <a:pt x="15" y="4"/>
                    <a:pt x="16" y="6"/>
                    <a:pt x="16" y="9"/>
                  </a:cubicBezTo>
                  <a:cubicBezTo>
                    <a:pt x="16" y="11"/>
                    <a:pt x="15" y="13"/>
                    <a:pt x="14" y="15"/>
                  </a:cubicBezTo>
                  <a:cubicBezTo>
                    <a:pt x="12" y="16"/>
                    <a:pt x="10" y="17"/>
                    <a:pt x="8" y="17"/>
                  </a:cubicBezTo>
                  <a:close/>
                  <a:moveTo>
                    <a:pt x="8" y="3"/>
                  </a:moveTo>
                  <a:cubicBezTo>
                    <a:pt x="6" y="3"/>
                    <a:pt x="5" y="3"/>
                    <a:pt x="4" y="4"/>
                  </a:cubicBezTo>
                  <a:cubicBezTo>
                    <a:pt x="3" y="5"/>
                    <a:pt x="3" y="7"/>
                    <a:pt x="3" y="9"/>
                  </a:cubicBezTo>
                  <a:cubicBezTo>
                    <a:pt x="3" y="11"/>
                    <a:pt x="3" y="12"/>
                    <a:pt x="4" y="13"/>
                  </a:cubicBezTo>
                  <a:cubicBezTo>
                    <a:pt x="5" y="14"/>
                    <a:pt x="6" y="15"/>
                    <a:pt x="8" y="15"/>
                  </a:cubicBezTo>
                  <a:cubicBezTo>
                    <a:pt x="10" y="15"/>
                    <a:pt x="11" y="15"/>
                    <a:pt x="12" y="13"/>
                  </a:cubicBezTo>
                  <a:cubicBezTo>
                    <a:pt x="13" y="12"/>
                    <a:pt x="13" y="11"/>
                    <a:pt x="13" y="9"/>
                  </a:cubicBezTo>
                  <a:cubicBezTo>
                    <a:pt x="13" y="7"/>
                    <a:pt x="13" y="5"/>
                    <a:pt x="12" y="4"/>
                  </a:cubicBezTo>
                  <a:cubicBezTo>
                    <a:pt x="11" y="3"/>
                    <a:pt x="10" y="3"/>
                    <a:pt x="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1154" y="4246"/>
              <a:ext cx="20" cy="34"/>
            </a:xfrm>
            <a:custGeom>
              <a:avLst/>
              <a:gdLst/>
              <a:ahLst/>
              <a:cxnLst/>
              <a:rect l="l" t="t" r="r" b="b"/>
              <a:pathLst>
                <a:path w="14" h="24" extrusionOk="0">
                  <a:moveTo>
                    <a:pt x="14" y="16"/>
                  </a:moveTo>
                  <a:cubicBezTo>
                    <a:pt x="14" y="21"/>
                    <a:pt x="12" y="24"/>
                    <a:pt x="6" y="24"/>
                  </a:cubicBezTo>
                  <a:cubicBezTo>
                    <a:pt x="4" y="24"/>
                    <a:pt x="2" y="24"/>
                    <a:pt x="1" y="2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3" y="22"/>
                    <a:pt x="4" y="22"/>
                    <a:pt x="6" y="22"/>
                  </a:cubicBezTo>
                  <a:cubicBezTo>
                    <a:pt x="10" y="22"/>
                    <a:pt x="12" y="20"/>
                    <a:pt x="12" y="1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6"/>
                    <a:pt x="9" y="17"/>
                    <a:pt x="6" y="17"/>
                  </a:cubicBezTo>
                  <a:cubicBezTo>
                    <a:pt x="4" y="17"/>
                    <a:pt x="3" y="16"/>
                    <a:pt x="2" y="15"/>
                  </a:cubicBezTo>
                  <a:cubicBezTo>
                    <a:pt x="0" y="14"/>
                    <a:pt x="0" y="12"/>
                    <a:pt x="0" y="9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1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4" y="1"/>
                    <a:pt x="14" y="1"/>
                    <a:pt x="14" y="1"/>
                  </a:cubicBezTo>
                  <a:lnTo>
                    <a:pt x="14" y="16"/>
                  </a:lnTo>
                  <a:close/>
                  <a:moveTo>
                    <a:pt x="12" y="10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1" y="5"/>
                    <a:pt x="11" y="4"/>
                  </a:cubicBezTo>
                  <a:cubicBezTo>
                    <a:pt x="10" y="3"/>
                    <a:pt x="9" y="3"/>
                    <a:pt x="7" y="3"/>
                  </a:cubicBezTo>
                  <a:cubicBezTo>
                    <a:pt x="6" y="3"/>
                    <a:pt x="5" y="3"/>
                    <a:pt x="4" y="4"/>
                  </a:cubicBezTo>
                  <a:cubicBezTo>
                    <a:pt x="3" y="5"/>
                    <a:pt x="2" y="7"/>
                    <a:pt x="2" y="9"/>
                  </a:cubicBezTo>
                  <a:cubicBezTo>
                    <a:pt x="2" y="11"/>
                    <a:pt x="3" y="12"/>
                    <a:pt x="4" y="13"/>
                  </a:cubicBezTo>
                  <a:cubicBezTo>
                    <a:pt x="4" y="15"/>
                    <a:pt x="6" y="15"/>
                    <a:pt x="7" y="15"/>
                  </a:cubicBezTo>
                  <a:cubicBezTo>
                    <a:pt x="8" y="15"/>
                    <a:pt x="10" y="15"/>
                    <a:pt x="11" y="14"/>
                  </a:cubicBezTo>
                  <a:cubicBezTo>
                    <a:pt x="11" y="12"/>
                    <a:pt x="12" y="11"/>
                    <a:pt x="12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1178" y="4247"/>
              <a:ext cx="21" cy="33"/>
            </a:xfrm>
            <a:custGeom>
              <a:avLst/>
              <a:gdLst/>
              <a:ahLst/>
              <a:cxnLst/>
              <a:rect l="l" t="t" r="r" b="b"/>
              <a:pathLst>
                <a:path w="15" h="23" extrusionOk="0">
                  <a:moveTo>
                    <a:pt x="15" y="0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7" y="22"/>
                    <a:pt x="5" y="23"/>
                    <a:pt x="2" y="23"/>
                  </a:cubicBezTo>
                  <a:cubicBezTo>
                    <a:pt x="2" y="23"/>
                    <a:pt x="1" y="23"/>
                    <a:pt x="1" y="23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2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1202" y="4246"/>
              <a:ext cx="18" cy="24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3" y="17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6"/>
                    <a:pt x="7" y="17"/>
                    <a:pt x="5" y="17"/>
                  </a:cubicBezTo>
                  <a:cubicBezTo>
                    <a:pt x="3" y="17"/>
                    <a:pt x="2" y="17"/>
                    <a:pt x="1" y="16"/>
                  </a:cubicBezTo>
                  <a:cubicBezTo>
                    <a:pt x="0" y="15"/>
                    <a:pt x="0" y="14"/>
                    <a:pt x="0" y="13"/>
                  </a:cubicBezTo>
                  <a:cubicBezTo>
                    <a:pt x="0" y="10"/>
                    <a:pt x="2" y="8"/>
                    <a:pt x="5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3" y="3"/>
                    <a:pt x="2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lnTo>
                    <a:pt x="13" y="17"/>
                  </a:lnTo>
                  <a:close/>
                  <a:moveTo>
                    <a:pt x="10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8" y="15"/>
                    <a:pt x="9" y="14"/>
                  </a:cubicBezTo>
                  <a:cubicBezTo>
                    <a:pt x="10" y="13"/>
                    <a:pt x="10" y="12"/>
                    <a:pt x="10" y="10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1226" y="4236"/>
              <a:ext cx="19" cy="34"/>
            </a:xfrm>
            <a:custGeom>
              <a:avLst/>
              <a:gdLst/>
              <a:ahLst/>
              <a:cxnLst/>
              <a:rect l="l" t="t" r="r" b="b"/>
              <a:pathLst>
                <a:path w="19" h="34" extrusionOk="0">
                  <a:moveTo>
                    <a:pt x="19" y="34"/>
                  </a:moveTo>
                  <a:lnTo>
                    <a:pt x="14" y="3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34"/>
                  </a:lnTo>
                  <a:lnTo>
                    <a:pt x="0" y="3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14" y="11"/>
                  </a:lnTo>
                  <a:lnTo>
                    <a:pt x="18" y="11"/>
                  </a:lnTo>
                  <a:lnTo>
                    <a:pt x="8" y="22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1247" y="4246"/>
              <a:ext cx="18" cy="24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3" y="17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6"/>
                    <a:pt x="7" y="17"/>
                    <a:pt x="5" y="17"/>
                  </a:cubicBezTo>
                  <a:cubicBezTo>
                    <a:pt x="4" y="17"/>
                    <a:pt x="2" y="17"/>
                    <a:pt x="1" y="16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10"/>
                    <a:pt x="2" y="8"/>
                    <a:pt x="5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3" y="3"/>
                    <a:pt x="2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lnTo>
                    <a:pt x="13" y="17"/>
                  </a:lnTo>
                  <a:close/>
                  <a:moveTo>
                    <a:pt x="10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4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3" y="14"/>
                    <a:pt x="4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8" y="15"/>
                    <a:pt x="9" y="14"/>
                  </a:cubicBezTo>
                  <a:cubicBezTo>
                    <a:pt x="10" y="13"/>
                    <a:pt x="10" y="12"/>
                    <a:pt x="10" y="10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1272" y="4247"/>
              <a:ext cx="11" cy="23"/>
            </a:xfrm>
            <a:custGeom>
              <a:avLst/>
              <a:gdLst/>
              <a:ahLst/>
              <a:cxnLst/>
              <a:rect l="l" t="t" r="r" b="b"/>
              <a:pathLst>
                <a:path w="8" h="16" extrusionOk="0">
                  <a:moveTo>
                    <a:pt x="8" y="2"/>
                  </a:move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4" y="2"/>
                    <a:pt x="3" y="3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4" y="0"/>
                  </a:cubicBezTo>
                  <a:cubicBezTo>
                    <a:pt x="5" y="0"/>
                    <a:pt x="5" y="0"/>
                    <a:pt x="6" y="0"/>
                  </a:cubicBezTo>
                  <a:cubicBezTo>
                    <a:pt x="7" y="0"/>
                    <a:pt x="8" y="0"/>
                    <a:pt x="8" y="0"/>
                  </a:cubicBezTo>
                  <a:lnTo>
                    <a:pt x="8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1285" y="4240"/>
              <a:ext cx="12" cy="30"/>
            </a:xfrm>
            <a:custGeom>
              <a:avLst/>
              <a:gdLst/>
              <a:ahLst/>
              <a:cxnLst/>
              <a:rect l="l" t="t" r="r" b="b"/>
              <a:pathLst>
                <a:path w="9" h="21" extrusionOk="0">
                  <a:moveTo>
                    <a:pt x="9" y="21"/>
                  </a:moveTo>
                  <a:cubicBezTo>
                    <a:pt x="9" y="21"/>
                    <a:pt x="8" y="21"/>
                    <a:pt x="7" y="21"/>
                  </a:cubicBezTo>
                  <a:cubicBezTo>
                    <a:pt x="4" y="21"/>
                    <a:pt x="3" y="20"/>
                    <a:pt x="3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8"/>
                    <a:pt x="6" y="18"/>
                  </a:cubicBezTo>
                  <a:cubicBezTo>
                    <a:pt x="6" y="19"/>
                    <a:pt x="7" y="19"/>
                    <a:pt x="7" y="19"/>
                  </a:cubicBezTo>
                  <a:cubicBezTo>
                    <a:pt x="8" y="19"/>
                    <a:pt x="9" y="19"/>
                    <a:pt x="9" y="18"/>
                  </a:cubicBezTo>
                  <a:lnTo>
                    <a:pt x="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1300" y="4246"/>
              <a:ext cx="19" cy="24"/>
            </a:xfrm>
            <a:custGeom>
              <a:avLst/>
              <a:gdLst/>
              <a:ahLst/>
              <a:cxnLst/>
              <a:rect l="l" t="t" r="r" b="b"/>
              <a:pathLst>
                <a:path w="13" h="17" extrusionOk="0">
                  <a:moveTo>
                    <a:pt x="13" y="17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6"/>
                    <a:pt x="8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10"/>
                    <a:pt x="2" y="8"/>
                    <a:pt x="6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5" y="3"/>
                    <a:pt x="3" y="3"/>
                    <a:pt x="2" y="5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1"/>
                    <a:pt x="5" y="0"/>
                    <a:pt x="7" y="0"/>
                  </a:cubicBezTo>
                  <a:cubicBezTo>
                    <a:pt x="11" y="0"/>
                    <a:pt x="13" y="2"/>
                    <a:pt x="13" y="6"/>
                  </a:cubicBezTo>
                  <a:lnTo>
                    <a:pt x="13" y="17"/>
                  </a:lnTo>
                  <a:close/>
                  <a:moveTo>
                    <a:pt x="10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5" y="10"/>
                    <a:pt x="4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3" y="13"/>
                    <a:pt x="3" y="14"/>
                    <a:pt x="4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8" y="15"/>
                    <a:pt x="9" y="14"/>
                  </a:cubicBezTo>
                  <a:cubicBezTo>
                    <a:pt x="10" y="13"/>
                    <a:pt x="10" y="12"/>
                    <a:pt x="10" y="10"/>
                  </a:cubicBezTo>
                  <a:lnTo>
                    <a:pt x="1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1421" y="4093"/>
              <a:ext cx="116" cy="63"/>
            </a:xfrm>
            <a:custGeom>
              <a:avLst/>
              <a:gdLst/>
              <a:ahLst/>
              <a:cxnLst/>
              <a:rect l="l" t="t" r="r" b="b"/>
              <a:pathLst>
                <a:path w="82" h="45" extrusionOk="0">
                  <a:moveTo>
                    <a:pt x="1" y="3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5"/>
                    <a:pt x="10" y="45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8" y="17"/>
                    <a:pt x="50" y="17"/>
                    <a:pt x="51" y="18"/>
                  </a:cubicBezTo>
                  <a:cubicBezTo>
                    <a:pt x="78" y="37"/>
                    <a:pt x="78" y="37"/>
                    <a:pt x="78" y="37"/>
                  </a:cubicBezTo>
                  <a:cubicBezTo>
                    <a:pt x="81" y="32"/>
                    <a:pt x="81" y="32"/>
                    <a:pt x="81" y="32"/>
                  </a:cubicBezTo>
                  <a:cubicBezTo>
                    <a:pt x="82" y="31"/>
                    <a:pt x="81" y="29"/>
                    <a:pt x="80" y="28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0"/>
                    <a:pt x="40" y="0"/>
                    <a:pt x="39" y="1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1"/>
                    <a:pt x="1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1378" y="4102"/>
              <a:ext cx="66" cy="111"/>
            </a:xfrm>
            <a:custGeom>
              <a:avLst/>
              <a:gdLst/>
              <a:ahLst/>
              <a:cxnLst/>
              <a:rect l="l" t="t" r="r" b="b"/>
              <a:pathLst>
                <a:path w="47" h="79" extrusionOk="0">
                  <a:moveTo>
                    <a:pt x="15" y="76"/>
                  </a:moveTo>
                  <a:cubicBezTo>
                    <a:pt x="16" y="78"/>
                    <a:pt x="17" y="79"/>
                    <a:pt x="19" y="78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3" y="74"/>
                    <a:pt x="33" y="74"/>
                    <a:pt x="34" y="73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28"/>
                    <a:pt x="19" y="27"/>
                    <a:pt x="20" y="2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1" y="0"/>
                    <a:pt x="40" y="1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31"/>
                    <a:pt x="1" y="32"/>
                  </a:cubicBezTo>
                  <a:lnTo>
                    <a:pt x="15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1375" y="4184"/>
              <a:ext cx="94" cy="73"/>
            </a:xfrm>
            <a:custGeom>
              <a:avLst/>
              <a:gdLst/>
              <a:ahLst/>
              <a:cxnLst/>
              <a:rect l="l" t="t" r="r" b="b"/>
              <a:pathLst>
                <a:path w="67" h="52" extrusionOk="0">
                  <a:moveTo>
                    <a:pt x="67" y="49"/>
                  </a:move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3"/>
                    <a:pt x="67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19" y="33"/>
                    <a:pt x="18" y="32"/>
                    <a:pt x="18" y="3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6" y="52"/>
                    <a:pt x="18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6" y="52"/>
                    <a:pt x="67" y="50"/>
                    <a:pt x="67" y="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1437" y="4197"/>
              <a:ext cx="94" cy="76"/>
            </a:xfrm>
            <a:custGeom>
              <a:avLst/>
              <a:gdLst/>
              <a:ahLst/>
              <a:cxnLst/>
              <a:rect l="l" t="t" r="r" b="b"/>
              <a:pathLst>
                <a:path w="67" h="54" extrusionOk="0">
                  <a:moveTo>
                    <a:pt x="65" y="4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0" y="0"/>
                    <a:pt x="50" y="0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5" y="45"/>
                    <a:pt x="34" y="46"/>
                    <a:pt x="33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3"/>
                    <a:pt x="1" y="54"/>
                    <a:pt x="3" y="54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0" y="54"/>
                    <a:pt x="52" y="54"/>
                    <a:pt x="52" y="52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67" y="6"/>
                    <a:pt x="66" y="5"/>
                    <a:pt x="6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1486" y="4129"/>
              <a:ext cx="74" cy="111"/>
            </a:xfrm>
            <a:custGeom>
              <a:avLst/>
              <a:gdLst/>
              <a:ahLst/>
              <a:cxnLst/>
              <a:rect l="l" t="t" r="r" b="b"/>
              <a:pathLst>
                <a:path w="52" h="79" extrusionOk="0">
                  <a:moveTo>
                    <a:pt x="51" y="29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1" y="0"/>
                    <a:pt x="10" y="1"/>
                    <a:pt x="9" y="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8" y="43"/>
                    <a:pt x="39" y="44"/>
                    <a:pt x="38" y="45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33" y="78"/>
                    <a:pt x="33" y="78"/>
                    <a:pt x="33" y="78"/>
                  </a:cubicBezTo>
                  <a:cubicBezTo>
                    <a:pt x="35" y="79"/>
                    <a:pt x="37" y="78"/>
                    <a:pt x="37" y="77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1"/>
                    <a:pt x="52" y="30"/>
                    <a:pt x="51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1434" y="4157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3"/>
                    <a:pt x="22" y="43"/>
                  </a:cubicBezTo>
                  <a:cubicBezTo>
                    <a:pt x="34" y="43"/>
                    <a:pt x="43" y="34"/>
                    <a:pt x="43" y="22"/>
                  </a:cubicBezTo>
                  <a:cubicBezTo>
                    <a:pt x="43" y="10"/>
                    <a:pt x="34" y="0"/>
                    <a:pt x="22" y="0"/>
                  </a:cubicBezTo>
                  <a:close/>
                  <a:moveTo>
                    <a:pt x="22" y="27"/>
                  </a:moveTo>
                  <a:cubicBezTo>
                    <a:pt x="19" y="27"/>
                    <a:pt x="16" y="24"/>
                    <a:pt x="16" y="22"/>
                  </a:cubicBezTo>
                  <a:cubicBezTo>
                    <a:pt x="16" y="19"/>
                    <a:pt x="19" y="16"/>
                    <a:pt x="22" y="16"/>
                  </a:cubicBezTo>
                  <a:cubicBezTo>
                    <a:pt x="25" y="16"/>
                    <a:pt x="27" y="19"/>
                    <a:pt x="27" y="22"/>
                  </a:cubicBezTo>
                  <a:cubicBezTo>
                    <a:pt x="27" y="24"/>
                    <a:pt x="25" y="27"/>
                    <a:pt x="22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informatika.amikom.ac.id/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aak.amikom.ac.id/page/kalender-akademik" TargetMode="Externa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ik.amikom.ac.id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play.google.com/store/search?q=amikom%20one&amp;c=apps" TargetMode="Externa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mhs.amikom.ac.id/" TargetMode="Externa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rmatika.amikom.ac.id/download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"/>
          <p:cNvSpPr txBox="1">
            <a:spLocks noGrp="1"/>
          </p:cNvSpPr>
          <p:nvPr>
            <p:ph type="ctrTitle"/>
          </p:nvPr>
        </p:nvSpPr>
        <p:spPr>
          <a:xfrm>
            <a:off x="390300" y="1235425"/>
            <a:ext cx="4498800" cy="133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Bimbingan KRS</a:t>
            </a:r>
            <a:endParaRPr/>
          </a:p>
        </p:txBody>
      </p:sp>
      <p:pic>
        <p:nvPicPr>
          <p:cNvPr id="206" name="Google Shape;20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6900" y="99126"/>
            <a:ext cx="906001" cy="60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5"/>
          <p:cNvSpPr txBox="1">
            <a:spLocks noGrp="1"/>
          </p:cNvSpPr>
          <p:nvPr>
            <p:ph type="subTitle" idx="1"/>
          </p:nvPr>
        </p:nvSpPr>
        <p:spPr>
          <a:xfrm>
            <a:off x="390300" y="2674282"/>
            <a:ext cx="4498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Prodi S1 Informatika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Universitas Amikom Yogyakarta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4"/>
          <p:cNvSpPr txBox="1">
            <a:spLocks noGrp="1"/>
          </p:cNvSpPr>
          <p:nvPr>
            <p:ph type="title"/>
          </p:nvPr>
        </p:nvSpPr>
        <p:spPr>
          <a:xfrm>
            <a:off x="3613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920"/>
              <a:t>Minat Bidang Informatika</a:t>
            </a:r>
            <a:endParaRPr sz="1920"/>
          </a:p>
        </p:txBody>
      </p:sp>
      <p:pic>
        <p:nvPicPr>
          <p:cNvPr id="286" name="Google Shape;28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4FCE69F-4149-C6D1-1C49-D9A61603F68B}"/>
              </a:ext>
            </a:extLst>
          </p:cNvPr>
          <p:cNvGrpSpPr/>
          <p:nvPr/>
        </p:nvGrpSpPr>
        <p:grpSpPr>
          <a:xfrm>
            <a:off x="3666478" y="0"/>
            <a:ext cx="1845562" cy="5143500"/>
            <a:chOff x="3727048" y="0"/>
            <a:chExt cx="2460749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7D05EC-3E1F-9CC6-9C57-B24A383299DF}"/>
                </a:ext>
              </a:extLst>
            </p:cNvPr>
            <p:cNvSpPr/>
            <p:nvPr/>
          </p:nvSpPr>
          <p:spPr>
            <a:xfrm>
              <a:off x="3727048" y="0"/>
              <a:ext cx="2460749" cy="6858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id="{440BEC29-5206-9068-7C47-581287B87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046" y="419420"/>
              <a:ext cx="1991167" cy="1991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5">
              <a:extLst>
                <a:ext uri="{FF2B5EF4-FFF2-40B4-BE49-F238E27FC236}">
                  <a16:creationId xmlns:a16="http://schemas.microsoft.com/office/drawing/2014/main" id="{BC80AC15-3446-8301-810A-E95D4EE75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047" y="2410589"/>
              <a:ext cx="2148954" cy="2148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7">
              <a:extLst>
                <a:ext uri="{FF2B5EF4-FFF2-40B4-BE49-F238E27FC236}">
                  <a16:creationId xmlns:a16="http://schemas.microsoft.com/office/drawing/2014/main" id="{04A09450-E3AA-BB93-2C03-550AEA259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843" y="4559543"/>
              <a:ext cx="2148954" cy="2148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AD6472B-73F9-1860-B945-8BF69EEBAE8A}"/>
              </a:ext>
            </a:extLst>
          </p:cNvPr>
          <p:cNvSpPr txBox="1"/>
          <p:nvPr/>
        </p:nvSpPr>
        <p:spPr>
          <a:xfrm rot="16200000">
            <a:off x="2033640" y="1654052"/>
            <a:ext cx="3613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Software Engineer and Big Data Analytics</a:t>
            </a:r>
            <a:endParaRPr lang="en-ID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686FBE-064C-0D94-A36C-5B231D92FF82}"/>
              </a:ext>
            </a:extLst>
          </p:cNvPr>
          <p:cNvGrpSpPr/>
          <p:nvPr/>
        </p:nvGrpSpPr>
        <p:grpSpPr>
          <a:xfrm>
            <a:off x="5617154" y="1017725"/>
            <a:ext cx="3505863" cy="1816915"/>
            <a:chOff x="7540604" y="1"/>
            <a:chExt cx="4651395" cy="24105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625996-79C4-8622-28E7-C897E68DB51A}"/>
                </a:ext>
              </a:extLst>
            </p:cNvPr>
            <p:cNvSpPr/>
            <p:nvPr/>
          </p:nvSpPr>
          <p:spPr>
            <a:xfrm>
              <a:off x="7540604" y="1"/>
              <a:ext cx="4651395" cy="241058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u="sng" dirty="0"/>
            </a:p>
          </p:txBody>
        </p:sp>
        <p:pic>
          <p:nvPicPr>
            <p:cNvPr id="13" name="Picture 11">
              <a:extLst>
                <a:ext uri="{FF2B5EF4-FFF2-40B4-BE49-F238E27FC236}">
                  <a16:creationId xmlns:a16="http://schemas.microsoft.com/office/drawing/2014/main" id="{BFE5566A-6D67-8586-1D1B-AFBEE8A2A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4083" y="209712"/>
              <a:ext cx="1991166" cy="1991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id="{0E6438D4-ACD0-3DE4-14F8-9C80D2EC8F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654" y="209712"/>
              <a:ext cx="1991167" cy="1991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D231FD8-FD28-A31B-A68E-AA0DBB3FC3DD}"/>
              </a:ext>
            </a:extLst>
          </p:cNvPr>
          <p:cNvSpPr txBox="1"/>
          <p:nvPr/>
        </p:nvSpPr>
        <p:spPr>
          <a:xfrm>
            <a:off x="8037204" y="995549"/>
            <a:ext cx="1133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Multimedia</a:t>
            </a:r>
            <a:endParaRPr lang="en-ID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Picture 19">
            <a:extLst>
              <a:ext uri="{FF2B5EF4-FFF2-40B4-BE49-F238E27FC236}">
                <a16:creationId xmlns:a16="http://schemas.microsoft.com/office/drawing/2014/main" id="{1184C6F2-F635-9FED-A1EB-13A764FAF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378" y="2147606"/>
            <a:ext cx="2544101" cy="254410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F82B4C-9AF4-3B64-B335-CC16B6E67C93}"/>
              </a:ext>
            </a:extLst>
          </p:cNvPr>
          <p:cNvSpPr txBox="1"/>
          <p:nvPr/>
        </p:nvSpPr>
        <p:spPr>
          <a:xfrm rot="16200000">
            <a:off x="-479887" y="2926724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Computer Networking</a:t>
            </a:r>
            <a:endParaRPr lang="en-ID" dirty="0">
              <a:solidFill>
                <a:schemeClr val="tx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08102" y="84800"/>
            <a:ext cx="742725" cy="49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6542" y="637749"/>
            <a:ext cx="7237458" cy="450575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>
            <a:spLocks noGrp="1"/>
          </p:cNvSpPr>
          <p:nvPr>
            <p:ph type="title"/>
          </p:nvPr>
        </p:nvSpPr>
        <p:spPr>
          <a:xfrm>
            <a:off x="220373" y="1940124"/>
            <a:ext cx="2173421" cy="24237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Daftar Mata Kuliah Kurikulum 2025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66" dirty="0">
                <a:hlinkClick r:id="rId5"/>
              </a:rPr>
              <a:t>https://informatika.amikom.ac.id</a:t>
            </a:r>
            <a:r>
              <a:rPr lang="en" sz="866" dirty="0"/>
              <a:t> </a:t>
            </a:r>
            <a:endParaRPr sz="866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6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Aturan KRS</a:t>
            </a:r>
            <a:endParaRPr dirty="0"/>
          </a:p>
        </p:txBody>
      </p:sp>
      <p:sp>
        <p:nvSpPr>
          <p:cNvPr id="299" name="Google Shape;299;p36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300"/>
              <a:buFont typeface="Arial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Tahun pertama (</a:t>
            </a: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 semester awal</a:t>
            </a: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) maks</a:t>
            </a: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. 20 SKS / semester</a:t>
            </a:r>
            <a:endParaRPr sz="14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300"/>
              <a:buFont typeface="Arial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Tahun selanjutnya maks. </a:t>
            </a: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24 SKS</a:t>
            </a: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dengan syarat </a:t>
            </a: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IP &gt;= 3.0</a:t>
            </a:r>
            <a:endParaRPr sz="14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300"/>
              <a:buFont typeface="Arial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Perhatikan MK prasyarat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300"/>
              <a:buFont typeface="Arial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Perhatikan sifat MK (wajib/pilihan/konsentrasi)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0" name="Google Shape;3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7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Pengisian KRS</a:t>
            </a:r>
            <a:endParaRPr/>
          </a:p>
        </p:txBody>
      </p:sp>
      <p:sp>
        <p:nvSpPr>
          <p:cNvPr id="306" name="Google Shape;306;p37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472272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alibri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Semester 1, kelas reguler KRS otomatis paket 20 sks. </a:t>
            </a:r>
            <a:r>
              <a:rPr lang="en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(</a:t>
            </a:r>
            <a:r>
              <a:rPr lang="en" sz="1400" b="1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Untuk Kelas Alih Jalur/Transfer  tetap Isi KRS sendiri</a:t>
            </a:r>
            <a:r>
              <a:rPr lang="en" sz="14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)</a:t>
            </a:r>
            <a:endParaRPr sz="14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000"/>
              <a:buFont typeface="Calibri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Semester 2 dst, mahasiswa mengisi sendiri secara  On-line melalui dashboard mhs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000"/>
              <a:buFont typeface="Calibri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Pengisian KRS Terjadwal oleh DAAK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07" name="Google Shape;30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664" y="199850"/>
            <a:ext cx="812410" cy="54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3720" y="937275"/>
            <a:ext cx="2389730" cy="357266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7"/>
          <p:cNvSpPr txBox="1"/>
          <p:nvPr/>
        </p:nvSpPr>
        <p:spPr>
          <a:xfrm>
            <a:off x="5413150" y="199850"/>
            <a:ext cx="26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Kalender ada di web DAAK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D98800-6957-280D-B4F5-083652ECEDFC}"/>
              </a:ext>
            </a:extLst>
          </p:cNvPr>
          <p:cNvSpPr txBox="1"/>
          <p:nvPr/>
        </p:nvSpPr>
        <p:spPr>
          <a:xfrm>
            <a:off x="465660" y="432908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https://daak.amikom.ac.id/page/kalender-akademik</a:t>
            </a:r>
            <a:r>
              <a:rPr lang="en-ID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8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8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6" name="Google Shape;31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25450"/>
            <a:ext cx="9144000" cy="42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8"/>
          <p:cNvSpPr txBox="1"/>
          <p:nvPr/>
        </p:nvSpPr>
        <p:spPr>
          <a:xfrm>
            <a:off x="1664400" y="2666350"/>
            <a:ext cx="7085400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Catatan</a:t>
            </a:r>
            <a:r>
              <a:rPr lang="e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:</a:t>
            </a:r>
            <a:endParaRPr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Proses pengambilan KRS harus memiliki status </a:t>
            </a:r>
            <a:r>
              <a:rPr lang="en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“Boleh mengisi KRS”</a:t>
            </a:r>
            <a:endParaRPr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Status tersebut didapat jika telah membayar Sarana/SPP tetap di setiap semesternya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270" b="1">
                <a:latin typeface="Roboto"/>
                <a:ea typeface="Roboto"/>
                <a:cs typeface="Roboto"/>
                <a:sym typeface="Roboto"/>
              </a:rPr>
              <a:t>Goal Bersama </a:t>
            </a:r>
            <a:r>
              <a:rPr lang="en" sz="1865" b="1">
                <a:latin typeface="Roboto"/>
                <a:ea typeface="Roboto"/>
                <a:cs typeface="Roboto"/>
                <a:sym typeface="Roboto"/>
              </a:rPr>
              <a:t>(Mahasiswa, Orang Tua/Wali, Amikom)</a:t>
            </a:r>
            <a:endParaRPr sz="1280"/>
          </a:p>
        </p:txBody>
      </p:sp>
      <p:sp>
        <p:nvSpPr>
          <p:cNvPr id="323" name="Google Shape;323;p39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61950" indent="-285750">
              <a:lnSpc>
                <a:spcPct val="150000"/>
              </a:lnSpc>
              <a:buClr>
                <a:srgbClr val="2E063E"/>
              </a:buClr>
              <a:buSzPts val="2400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Lulus Tepat Waktu (4 tahun/ 8 Semester)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61950" indent="-285750">
              <a:lnSpc>
                <a:spcPct val="150000"/>
              </a:lnSpc>
              <a:buClr>
                <a:srgbClr val="2E063E"/>
              </a:buClr>
              <a:buSzPts val="2400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IPK &gt;= 3.0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61950" indent="-285750">
              <a:lnSpc>
                <a:spcPct val="150000"/>
              </a:lnSpc>
              <a:buClr>
                <a:srgbClr val="2E063E"/>
              </a:buClr>
              <a:buSzPts val="2400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Berprofesi paling lambat 90 hari (3 bln) setelah lulus.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4" name="Google Shape;32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70" b="1">
                <a:latin typeface="Roboto"/>
                <a:ea typeface="Roboto"/>
                <a:cs typeface="Roboto"/>
                <a:sym typeface="Roboto"/>
              </a:rPr>
              <a:t>Masa Studi dan Evaluasi Masa Studi</a:t>
            </a:r>
            <a:endParaRPr sz="1180"/>
          </a:p>
        </p:txBody>
      </p:sp>
      <p:sp>
        <p:nvSpPr>
          <p:cNvPr id="330" name="Google Shape;330;p40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368300" indent="-285750">
              <a:lnSpc>
                <a:spcPct val="150000"/>
              </a:lnSpc>
              <a:buClr>
                <a:srgbClr val="2E063E"/>
              </a:buClr>
              <a:buSzPts val="2300"/>
            </a:pPr>
            <a:r>
              <a:rPr lang="en" sz="1400" dirty="0">
                <a:solidFill>
                  <a:srgbClr val="2E063E"/>
                </a:solidFill>
                <a:latin typeface="Calibri"/>
                <a:ea typeface="Calibri"/>
                <a:cs typeface="Calibri"/>
                <a:sym typeface="Calibri"/>
              </a:rPr>
              <a:t>Masa Studi Maksimal 6 tahun (12 Semester)</a:t>
            </a:r>
            <a:endParaRPr sz="1400" dirty="0">
              <a:solidFill>
                <a:srgbClr val="2E06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8300" indent="-285750">
              <a:lnSpc>
                <a:spcPct val="150000"/>
              </a:lnSpc>
              <a:buSzPts val="2300"/>
            </a:pPr>
            <a:r>
              <a:rPr lang="en" sz="1400" dirty="0">
                <a:solidFill>
                  <a:srgbClr val="2E063E"/>
                </a:solidFill>
                <a:latin typeface="Calibri"/>
                <a:ea typeface="Calibri"/>
                <a:cs typeface="Calibri"/>
                <a:sym typeface="Calibri"/>
              </a:rPr>
              <a:t>Mahasiswa dinyatakan </a:t>
            </a:r>
            <a:r>
              <a:rPr lang="en" sz="1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keluar dari suatu Program Studi</a:t>
            </a:r>
            <a:r>
              <a:rPr lang="en" sz="1400" dirty="0">
                <a:solidFill>
                  <a:srgbClr val="2E063E"/>
                </a:solidFill>
                <a:latin typeface="Calibri"/>
                <a:ea typeface="Calibri"/>
                <a:cs typeface="Calibri"/>
                <a:sym typeface="Calibri"/>
              </a:rPr>
              <a:t> untuk Jenjang S1 apabila tidak lulus evaluasi, yaitu:</a:t>
            </a:r>
          </a:p>
          <a:p>
            <a:pPr marL="825500" lvl="1" indent="-285750">
              <a:lnSpc>
                <a:spcPct val="150000"/>
              </a:lnSpc>
              <a:buSzPts val="2300"/>
            </a:pPr>
            <a:r>
              <a:rPr lang="en" sz="1400" dirty="0">
                <a:solidFill>
                  <a:srgbClr val="2E063E"/>
                </a:solidFill>
                <a:latin typeface="Calibri"/>
                <a:ea typeface="Calibri"/>
                <a:cs typeface="Calibri"/>
                <a:sym typeface="Calibri"/>
              </a:rPr>
              <a:t>Tidak lulus evaluasi tahun ke-1, apabila jumlah SKS pada tahun pertama &lt; 20 SKS dan IPK &lt; 2.0</a:t>
            </a:r>
          </a:p>
          <a:p>
            <a:pPr marL="825500" lvl="1" indent="-285750">
              <a:lnSpc>
                <a:spcPct val="150000"/>
              </a:lnSpc>
              <a:buSzPts val="2300"/>
            </a:pPr>
            <a:r>
              <a:rPr lang="en" sz="1400" dirty="0">
                <a:solidFill>
                  <a:srgbClr val="2E063E"/>
                </a:solidFill>
                <a:latin typeface="Calibri"/>
                <a:ea typeface="Calibri"/>
                <a:cs typeface="Calibri"/>
                <a:sym typeface="Calibri"/>
              </a:rPr>
              <a:t>Tidak lulus evaluasi tahun ke-2, apabila jumlah SKS pada tahun ke-2 &lt; 40 SKS dan IPK &lt; 2.0</a:t>
            </a:r>
          </a:p>
          <a:p>
            <a:pPr marL="825500" lvl="1" indent="-285750">
              <a:lnSpc>
                <a:spcPct val="150000"/>
              </a:lnSpc>
              <a:buSzPts val="2300"/>
            </a:pPr>
            <a:r>
              <a:rPr lang="en" sz="1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Tidak melakukan registrasi 3 semester berturut-turut</a:t>
            </a:r>
          </a:p>
          <a:p>
            <a:pPr marL="825500" lvl="1" indent="-285750">
              <a:lnSpc>
                <a:spcPct val="150000"/>
              </a:lnSpc>
              <a:buSzPts val="2300"/>
            </a:pPr>
            <a:r>
              <a:rPr lang="en" sz="1400" dirty="0">
                <a:solidFill>
                  <a:srgbClr val="2E063E"/>
                </a:solidFill>
                <a:latin typeface="Calibri"/>
                <a:ea typeface="Calibri"/>
                <a:cs typeface="Calibri"/>
                <a:sym typeface="Calibri"/>
              </a:rPr>
              <a:t>Melampaui masa studi maksimal.</a:t>
            </a:r>
            <a:endParaRPr sz="1400" dirty="0"/>
          </a:p>
        </p:txBody>
      </p:sp>
      <p:pic>
        <p:nvPicPr>
          <p:cNvPr id="331" name="Google Shape;3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1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Syarat Kelulusan</a:t>
            </a:r>
            <a:endParaRPr/>
          </a:p>
        </p:txBody>
      </p:sp>
      <p:sp>
        <p:nvSpPr>
          <p:cNvPr id="337" name="Google Shape;337;p41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Minimal 144 sks.</a:t>
            </a:r>
            <a:endParaRPr sz="15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IPK ≥ 2.00, tidak ada nilai E, nilai D tidak lebih dari 25% SKS total (± 36 SKS)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Minimal nilai C untuk Mata Kuliah Wajib Negara berikut ini: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8001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500"/>
              <a:buFont typeface="Arial"/>
              <a:buChar char="-"/>
            </a:pPr>
            <a:r>
              <a:rPr lang="en" sz="15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Pendidikan Agama</a:t>
            </a:r>
            <a:endParaRPr sz="15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8001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500"/>
              <a:buFont typeface="Arial"/>
              <a:buChar char="-"/>
            </a:pPr>
            <a:r>
              <a:rPr lang="en" sz="15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Pendidikan Pancasila</a:t>
            </a:r>
            <a:endParaRPr sz="15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8001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500"/>
              <a:buFont typeface="Arial"/>
              <a:buChar char="-"/>
            </a:pPr>
            <a:r>
              <a:rPr lang="en" sz="15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Pendidikan Kewarganegaraan</a:t>
            </a:r>
            <a:endParaRPr sz="15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8001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500"/>
              <a:buFont typeface="Arial"/>
              <a:buChar char="-"/>
            </a:pPr>
            <a:r>
              <a:rPr lang="en" sz="15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Bahasa Indonesia</a:t>
            </a:r>
            <a:endParaRPr sz="15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8001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500"/>
              <a:buFont typeface="Arial"/>
              <a:buChar char="-"/>
            </a:pPr>
            <a:r>
              <a:rPr lang="en" sz="15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Skripsi</a:t>
            </a:r>
            <a:endParaRPr sz="15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Memenuhi seluruh CPL yang ditetapkan Program Studi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8" name="Google Shape;3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Proses Mengulang MK</a:t>
            </a:r>
            <a:endParaRPr/>
          </a:p>
        </p:txBody>
      </p:sp>
      <p:sp>
        <p:nvSpPr>
          <p:cNvPr id="344" name="Google Shape;344;p42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200"/>
              <a:buFont typeface="Arial"/>
              <a:buChar char="●"/>
            </a:pP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Remedial,</a:t>
            </a: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dilaksanakan setiap akhir semester berjalan, terjadwal oleh DAAK.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200"/>
              <a:buFont typeface="Arial"/>
              <a:buChar char="●"/>
            </a:pP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Reguler</a:t>
            </a: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, mengulang pada semester berikutnya (ikut adik tingkat), efeknya akan mengurangi porsi MK baru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2200"/>
              <a:buFont typeface="Arial"/>
              <a:buChar char="●"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Nilai yang diperbaiki adalah D, E.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5" name="Google Shape;34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3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Strategi lulus tepat waktu</a:t>
            </a:r>
            <a:endParaRPr/>
          </a:p>
        </p:txBody>
      </p:sp>
      <p:sp>
        <p:nvSpPr>
          <p:cNvPr id="351" name="Google Shape;351;p43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Keterangan :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Pastikan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setiap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semester </a:t>
            </a:r>
            <a:r>
              <a:rPr lang="en-ID" sz="1400" b="1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tidak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b="1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ada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b="1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nilai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D/E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Jika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b="1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ada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b="1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nilai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D/E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segera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b="1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ambil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b="1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remedi</a:t>
            </a:r>
            <a:r>
              <a:rPr lang="en-ID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pada semester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tersebut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.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Jika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ada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nilai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yang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tidak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keluar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segera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bertanya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ke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dosen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mata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kuliah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terkait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,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dengan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membawa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bukti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Anda </a:t>
            </a:r>
            <a:r>
              <a:rPr lang="en-ID" sz="1400" dirty="0" err="1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ikut</a:t>
            </a:r>
            <a:r>
              <a:rPr lang="en-ID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UTS/UAS.</a:t>
            </a:r>
          </a:p>
          <a:p>
            <a:pPr marL="0" indent="0">
              <a:spcAft>
                <a:spcPts val="1200"/>
              </a:spcAft>
              <a:buNone/>
            </a:pP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2" name="Google Shape;35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 Fakultas Ilmu Komputer</a:t>
            </a:r>
            <a:endParaRPr/>
          </a:p>
        </p:txBody>
      </p:sp>
      <p:sp>
        <p:nvSpPr>
          <p:cNvPr id="213" name="Google Shape;213;p26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rgbClr val="4C17A7"/>
                </a:solidFill>
                <a:latin typeface="Roboto"/>
                <a:ea typeface="Roboto"/>
                <a:cs typeface="Roboto"/>
                <a:sym typeface="Roboto"/>
              </a:rPr>
              <a:t>Menjadikan Fakultas Ilmu Komputer sebagai fakultas unggulan dunia dalam bidang ekonomi kreatif dan ICT yang berbasis entrepreneurship pada tahun 2030</a:t>
            </a:r>
            <a:endParaRPr sz="2600" b="1">
              <a:solidFill>
                <a:srgbClr val="4C1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600" b="1">
              <a:solidFill>
                <a:srgbClr val="4C1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600" b="1">
              <a:solidFill>
                <a:srgbClr val="4C17A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https://fik.amikom.ac.id/page/visi-misi-tujuan-dan-sasaran-vmts</a:t>
            </a:r>
            <a:endParaRPr sz="1800" u="sng">
              <a:solidFill>
                <a:schemeClr val="hlink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4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Kemudahan Lulus</a:t>
            </a:r>
            <a:endParaRPr/>
          </a:p>
        </p:txBody>
      </p:sp>
      <p:pic>
        <p:nvPicPr>
          <p:cNvPr id="359" name="Google Shape;35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338" y="1159000"/>
            <a:ext cx="7267575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6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442000" cy="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AmikomOne</a:t>
            </a:r>
            <a:endParaRPr/>
          </a:p>
        </p:txBody>
      </p:sp>
      <p:sp>
        <p:nvSpPr>
          <p:cNvPr id="374" name="Google Shape;374;p46"/>
          <p:cNvSpPr txBox="1">
            <a:spLocks noGrp="1"/>
          </p:cNvSpPr>
          <p:nvPr>
            <p:ph type="body" idx="1"/>
          </p:nvPr>
        </p:nvSpPr>
        <p:spPr>
          <a:xfrm>
            <a:off x="390300" y="1373075"/>
            <a:ext cx="3943500" cy="31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375" name="Google Shape;375;p46"/>
          <p:cNvSpPr txBox="1">
            <a:spLocks noGrp="1"/>
          </p:cNvSpPr>
          <p:nvPr>
            <p:ph type="body" idx="2"/>
          </p:nvPr>
        </p:nvSpPr>
        <p:spPr>
          <a:xfrm>
            <a:off x="4723800" y="1373075"/>
            <a:ext cx="3943500" cy="31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76" name="Google Shape;3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300" y="1261875"/>
            <a:ext cx="8441999" cy="31905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D8BD6-9D58-F17E-CE7D-19D7E939D8A5}"/>
              </a:ext>
            </a:extLst>
          </p:cNvPr>
          <p:cNvSpPr txBox="1"/>
          <p:nvPr/>
        </p:nvSpPr>
        <p:spPr>
          <a:xfrm>
            <a:off x="1371600" y="4571227"/>
            <a:ext cx="6025376" cy="32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ID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https://play.google.com/store/search?q=amikom%20one&amp;c=apps</a:t>
            </a:r>
            <a:r>
              <a:rPr lang="en-ID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7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Dashboard Mahasiswa</a:t>
            </a:r>
            <a:endParaRPr/>
          </a:p>
        </p:txBody>
      </p:sp>
      <p:pic>
        <p:nvPicPr>
          <p:cNvPr id="384" name="Google Shape;384;p47"/>
          <p:cNvPicPr preferRelativeResize="0"/>
          <p:nvPr/>
        </p:nvPicPr>
        <p:blipFill>
          <a:blip r:embed="rId3">
            <a:alphaModFix/>
          </a:blip>
          <a:srcRect l="944" r="1347"/>
          <a:stretch>
            <a:fillRect/>
          </a:stretch>
        </p:blipFill>
        <p:spPr>
          <a:xfrm>
            <a:off x="515082" y="1234900"/>
            <a:ext cx="8113835" cy="39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1FC181-F392-048A-9E88-BE2361A4B021}"/>
              </a:ext>
            </a:extLst>
          </p:cNvPr>
          <p:cNvSpPr txBox="1"/>
          <p:nvPr/>
        </p:nvSpPr>
        <p:spPr>
          <a:xfrm>
            <a:off x="6376449" y="850919"/>
            <a:ext cx="2373351" cy="324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  <a:hlinkClick r:id="rId5"/>
              </a:rPr>
              <a:t>https://mhs.amikom.ac.id</a:t>
            </a:r>
            <a:r>
              <a:rPr lang="en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>
            <a:spLocks noGrp="1"/>
          </p:cNvSpPr>
          <p:nvPr>
            <p:ph type="title"/>
          </p:nvPr>
        </p:nvSpPr>
        <p:spPr>
          <a:xfrm>
            <a:off x="358619" y="137940"/>
            <a:ext cx="8403300" cy="4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ALUMNI</a:t>
            </a:r>
            <a:endParaRPr/>
          </a:p>
        </p:txBody>
      </p:sp>
      <p:sp>
        <p:nvSpPr>
          <p:cNvPr id="393" name="Google Shape;393;p48"/>
          <p:cNvSpPr txBox="1">
            <a:spLocks noGrp="1"/>
          </p:cNvSpPr>
          <p:nvPr>
            <p:ph type="sldNum" idx="12"/>
          </p:nvPr>
        </p:nvSpPr>
        <p:spPr>
          <a:xfrm>
            <a:off x="7459663" y="4791075"/>
            <a:ext cx="3174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94" name="Google Shape;39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125" y="737565"/>
            <a:ext cx="5462991" cy="3939209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8"/>
          <p:cNvSpPr txBox="1"/>
          <p:nvPr/>
        </p:nvSpPr>
        <p:spPr>
          <a:xfrm>
            <a:off x="6069700" y="4790831"/>
            <a:ext cx="216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informatika.amikom.ac.id</a:t>
            </a:r>
            <a:endParaRPr sz="1400" b="0" i="0" u="none" strike="noStrike" cap="none">
              <a:solidFill>
                <a:schemeClr val="lt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49" title="WhatsApp Image 2025-04-21 at 18.45.1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5761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9"/>
          <p:cNvSpPr txBox="1"/>
          <p:nvPr/>
        </p:nvSpPr>
        <p:spPr>
          <a:xfrm>
            <a:off x="4953000" y="739150"/>
            <a:ext cx="4206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Kak Ilham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Berkarir profesional di Goto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Trip ke China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0"/>
          <p:cNvSpPr txBox="1">
            <a:spLocks noGrp="1"/>
          </p:cNvSpPr>
          <p:nvPr>
            <p:ph type="sldNum" idx="12"/>
          </p:nvPr>
        </p:nvSpPr>
        <p:spPr>
          <a:xfrm>
            <a:off x="6452380" y="4803995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408" name="Google Shape;40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925" y="906727"/>
            <a:ext cx="7556158" cy="3850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0"/>
          <p:cNvSpPr txBox="1"/>
          <p:nvPr/>
        </p:nvSpPr>
        <p:spPr>
          <a:xfrm>
            <a:off x="908125" y="364375"/>
            <a:ext cx="744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2"/>
                </a:solidFill>
              </a:rPr>
              <a:t>Andrean, Alumni Informatika yang berhasil menjadi Pengusaha</a:t>
            </a:r>
            <a:endParaRPr sz="18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1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1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16" name="Google Shape;41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176" y="0"/>
            <a:ext cx="701884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51"/>
          <p:cNvSpPr txBox="1"/>
          <p:nvPr/>
        </p:nvSpPr>
        <p:spPr>
          <a:xfrm>
            <a:off x="4697525" y="4696625"/>
            <a:ext cx="1436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S2 di Taiwan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418" name="Google Shape;418;p51"/>
          <p:cNvSpPr txBox="1"/>
          <p:nvPr/>
        </p:nvSpPr>
        <p:spPr>
          <a:xfrm>
            <a:off x="6348200" y="4696625"/>
            <a:ext cx="1436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S2 di Amerika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2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Yuk Follow sekarang </a:t>
            </a:r>
            <a:endParaRPr/>
          </a:p>
        </p:txBody>
      </p:sp>
      <p:sp>
        <p:nvSpPr>
          <p:cNvPr id="424" name="Google Shape;424;p52"/>
          <p:cNvSpPr txBox="1">
            <a:spLocks noGrp="1"/>
          </p:cNvSpPr>
          <p:nvPr>
            <p:ph type="body" idx="1"/>
          </p:nvPr>
        </p:nvSpPr>
        <p:spPr>
          <a:xfrm>
            <a:off x="3013950" y="3917075"/>
            <a:ext cx="3331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sz="2130" b="1"/>
              <a:t>@informatika.amikom</a:t>
            </a:r>
            <a:r>
              <a:rPr lang="en" sz="2130"/>
              <a:t> </a:t>
            </a:r>
            <a:endParaRPr sz="2130"/>
          </a:p>
        </p:txBody>
      </p:sp>
      <p:pic>
        <p:nvPicPr>
          <p:cNvPr id="425" name="Google Shape;42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2734" y="1144434"/>
            <a:ext cx="2854625" cy="28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52"/>
          <p:cNvSpPr txBox="1"/>
          <p:nvPr/>
        </p:nvSpPr>
        <p:spPr>
          <a:xfrm>
            <a:off x="351000" y="4391650"/>
            <a:ext cx="843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Nomor layanan informatika: 0831 211 36636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(Nomor </a:t>
            </a:r>
            <a:r>
              <a:rPr lang="en" sz="12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Official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Informatika Amikom Jogja)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7" name="Google Shape;42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53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Grup Angkatan 2025 ya</a:t>
            </a:r>
            <a:endParaRPr/>
          </a:p>
        </p:txBody>
      </p:sp>
      <p:sp>
        <p:nvSpPr>
          <p:cNvPr id="433" name="Google Shape;433;p53"/>
          <p:cNvSpPr txBox="1">
            <a:spLocks noGrp="1"/>
          </p:cNvSpPr>
          <p:nvPr>
            <p:ph type="body" idx="1"/>
          </p:nvPr>
        </p:nvSpPr>
        <p:spPr>
          <a:xfrm>
            <a:off x="2661090" y="4140099"/>
            <a:ext cx="3817920" cy="3203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lang="en" b="1" dirty="0">
                <a:hlinkClick r:id="rId3"/>
              </a:rPr>
              <a:t>https://informatika.amikom.ac.id/download/</a:t>
            </a:r>
            <a:r>
              <a:rPr lang="en" b="1" dirty="0"/>
              <a:t> </a:t>
            </a:r>
            <a:r>
              <a:rPr lang="en" dirty="0"/>
              <a:t> </a:t>
            </a:r>
            <a:endParaRPr dirty="0"/>
          </a:p>
        </p:txBody>
      </p:sp>
      <p:sp>
        <p:nvSpPr>
          <p:cNvPr id="434" name="Google Shape;434;p53"/>
          <p:cNvSpPr txBox="1"/>
          <p:nvPr/>
        </p:nvSpPr>
        <p:spPr>
          <a:xfrm>
            <a:off x="351000" y="4391650"/>
            <a:ext cx="843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Nomor layanan informatika: 0831 211 36636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(Nomor </a:t>
            </a:r>
            <a:r>
              <a:rPr lang="en" sz="1200" i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Official </a:t>
            </a:r>
            <a:r>
              <a:rPr lang="en" sz="1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Informatika Amikom Jogja) </a:t>
            </a:r>
            <a:endParaRPr sz="1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5" name="Google Shape;43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E7732-562A-A714-D944-1EFF33C36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31" y="1282668"/>
            <a:ext cx="2708838" cy="27088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54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Dosen Wali</a:t>
            </a:r>
            <a:endParaRPr dirty="0"/>
          </a:p>
        </p:txBody>
      </p:sp>
      <p:sp>
        <p:nvSpPr>
          <p:cNvPr id="442" name="Google Shape;442;p54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71450" indent="-171450">
              <a:spcAft>
                <a:spcPts val="1200"/>
              </a:spcAft>
            </a:pPr>
            <a:r>
              <a:rPr lang="en-ID" sz="1400" dirty="0"/>
              <a:t>25.11.6475 – 25.11.6485: Anna Baita, </a:t>
            </a:r>
            <a:r>
              <a:rPr lang="en-ID" sz="1400" dirty="0" err="1"/>
              <a:t>M.Kom</a:t>
            </a:r>
            <a:endParaRPr lang="en-ID" sz="1400" dirty="0"/>
          </a:p>
          <a:p>
            <a:pPr marL="171450" indent="-171450">
              <a:spcAft>
                <a:spcPts val="1200"/>
              </a:spcAft>
            </a:pPr>
            <a:r>
              <a:rPr lang="en-ID" sz="1400" dirty="0"/>
              <a:t>25.11.6486 – 25.11.6496: Bayu Setiaji, </a:t>
            </a:r>
            <a:r>
              <a:rPr lang="en-ID" sz="1400" dirty="0" err="1"/>
              <a:t>M.Kom</a:t>
            </a:r>
            <a:endParaRPr lang="en-ID" sz="1400" dirty="0"/>
          </a:p>
          <a:p>
            <a:pPr marL="171450" indent="-171450">
              <a:spcAft>
                <a:spcPts val="1200"/>
              </a:spcAft>
            </a:pPr>
            <a:r>
              <a:rPr lang="en-ID" sz="1400" dirty="0"/>
              <a:t>25.11.6497 – 25.11.6508: Drs. </a:t>
            </a:r>
            <a:r>
              <a:rPr lang="en-ID" sz="1400" dirty="0" err="1"/>
              <a:t>Asro</a:t>
            </a:r>
            <a:r>
              <a:rPr lang="en-ID" sz="1400" dirty="0"/>
              <a:t> Nasiri, </a:t>
            </a:r>
            <a:r>
              <a:rPr lang="en-ID" sz="1400" dirty="0" err="1"/>
              <a:t>M.Kom</a:t>
            </a:r>
            <a:endParaRPr lang="en-ID" sz="1400" dirty="0"/>
          </a:p>
          <a:p>
            <a:pPr marL="171450" indent="-171450">
              <a:spcAft>
                <a:spcPts val="1200"/>
              </a:spcAft>
            </a:pPr>
            <a:r>
              <a:rPr lang="en-ID" sz="1400" dirty="0"/>
              <a:t>25.11.6508 – 25.11.6519: </a:t>
            </a:r>
            <a:r>
              <a:rPr lang="en-ID" sz="1400" dirty="0" err="1"/>
              <a:t>Rumini</a:t>
            </a:r>
            <a:r>
              <a:rPr lang="en-ID" sz="1400" dirty="0"/>
              <a:t>, </a:t>
            </a:r>
            <a:r>
              <a:rPr lang="en-ID" sz="1400" dirty="0" err="1"/>
              <a:t>M.Kom</a:t>
            </a:r>
            <a:endParaRPr lang="en-ID" sz="1400" dirty="0"/>
          </a:p>
          <a:p>
            <a:pPr marL="171450" indent="-171450">
              <a:spcAft>
                <a:spcPts val="1200"/>
              </a:spcAft>
            </a:pPr>
            <a:r>
              <a:rPr lang="en-ID" sz="1400" dirty="0"/>
              <a:t>25.11.6520 – 25.11.6530: </a:t>
            </a:r>
            <a:r>
              <a:rPr lang="en-ID" sz="1400" dirty="0" err="1"/>
              <a:t>Subektiningsih</a:t>
            </a:r>
            <a:r>
              <a:rPr lang="en-ID" sz="1400" dirty="0"/>
              <a:t>, </a:t>
            </a:r>
            <a:r>
              <a:rPr lang="en-ID" sz="1400" dirty="0" err="1"/>
              <a:t>M.Kom</a:t>
            </a:r>
            <a:endParaRPr lang="en-ID" sz="1400" dirty="0"/>
          </a:p>
          <a:p>
            <a:pPr marL="0" lvl="0" indent="0">
              <a:spcAft>
                <a:spcPts val="1200"/>
              </a:spcAft>
              <a:buNone/>
            </a:pPr>
            <a:endParaRPr lang="en-ID" dirty="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 Keilmuan Prodi Informatika</a:t>
            </a:r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3071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rgbClr val="03071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Pada tahun 2030 menjadi Program Studi Informatika yang Unggul pada Bidang Ekonomi Kreatif dan ICT berbasis entrepreneurship.  </a:t>
            </a:r>
            <a:endParaRPr sz="1900"/>
          </a:p>
        </p:txBody>
      </p:sp>
      <p:pic>
        <p:nvPicPr>
          <p:cNvPr id="221" name="Google Shape;22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206146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5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List Grup Dosen Wali, join sesuai nama dosen wali anda ya</a:t>
            </a:r>
            <a:endParaRPr/>
          </a:p>
        </p:txBody>
      </p:sp>
      <p:pic>
        <p:nvPicPr>
          <p:cNvPr id="449" name="Google Shape;449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0907" y="1435200"/>
            <a:ext cx="2942185" cy="283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6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Tips Chat ke Dosen</a:t>
            </a:r>
            <a:endParaRPr/>
          </a:p>
        </p:txBody>
      </p:sp>
      <p:sp>
        <p:nvSpPr>
          <p:cNvPr id="455" name="Google Shape;455;p56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dirty="0"/>
              <a:t>Sebutkan nama dan NIM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dirty="0"/>
              <a:t>Sebutkan keperluan Anda</a:t>
            </a:r>
            <a:endParaRPr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dirty="0"/>
              <a:t>Jangan langsung minta dibalas, tunggu.. boleh </a:t>
            </a:r>
            <a:r>
              <a:rPr lang="en" i="1" dirty="0"/>
              <a:t>chat</a:t>
            </a:r>
            <a:r>
              <a:rPr lang="en" dirty="0"/>
              <a:t> lagi di lain hari jika belum dibalas (untuk mengingatkan)</a:t>
            </a:r>
            <a:endParaRPr dirty="0"/>
          </a:p>
        </p:txBody>
      </p:sp>
      <p:pic>
        <p:nvPicPr>
          <p:cNvPr id="456" name="Google Shape;45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92850"/>
            <a:ext cx="8839200" cy="200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7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Quiz</a:t>
            </a:r>
            <a:endParaRPr/>
          </a:p>
        </p:txBody>
      </p:sp>
      <p:sp>
        <p:nvSpPr>
          <p:cNvPr id="462" name="Google Shape;462;p57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400" dirty="0"/>
              <a:t>Siapa nama Dekan FIK</a:t>
            </a:r>
            <a:endParaRPr sz="14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400" dirty="0"/>
              <a:t>Di mana alamat web Informatika</a:t>
            </a:r>
            <a:endParaRPr sz="14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400" dirty="0"/>
              <a:t>Apa nama aplikasi untuk mahasiswa amikom</a:t>
            </a:r>
            <a:endParaRPr sz="14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400" dirty="0"/>
              <a:t>Apa nama Tiktok Informatika</a:t>
            </a:r>
            <a:endParaRPr sz="1400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</a:pPr>
            <a:r>
              <a:rPr lang="en" sz="1400" dirty="0"/>
              <a:t>Apa </a:t>
            </a:r>
            <a:r>
              <a:rPr lang="en" sz="1400" i="1" dirty="0"/>
              <a:t>tagline</a:t>
            </a:r>
            <a:r>
              <a:rPr lang="en" sz="1400" dirty="0"/>
              <a:t> Informatika</a:t>
            </a:r>
            <a:endParaRPr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8"/>
          <p:cNvSpPr txBox="1">
            <a:spLocks noGrp="1"/>
          </p:cNvSpPr>
          <p:nvPr>
            <p:ph type="body" idx="1"/>
          </p:nvPr>
        </p:nvSpPr>
        <p:spPr>
          <a:xfrm>
            <a:off x="340600" y="1434475"/>
            <a:ext cx="8359500" cy="18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700"/>
              <a:t>#BanggaInformatika</a:t>
            </a:r>
            <a:endParaRPr sz="2700"/>
          </a:p>
        </p:txBody>
      </p:sp>
      <p:pic>
        <p:nvPicPr>
          <p:cNvPr id="468" name="Google Shape;46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442000" cy="5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Pengelola Fakultas dan Prodi</a:t>
            </a:r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body" idx="2"/>
          </p:nvPr>
        </p:nvSpPr>
        <p:spPr>
          <a:xfrm>
            <a:off x="4723800" y="1373075"/>
            <a:ext cx="3943500" cy="31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body" idx="1"/>
          </p:nvPr>
        </p:nvSpPr>
        <p:spPr>
          <a:xfrm>
            <a:off x="390300" y="1580675"/>
            <a:ext cx="3943500" cy="29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 b="1"/>
              <a:t>Dekan FIK:</a:t>
            </a:r>
            <a:endParaRPr sz="1500" b="1"/>
          </a:p>
          <a:p>
            <a:pPr marL="45720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/>
              <a:t>Prof. Dr. Kusrini, M.Kom</a:t>
            </a:r>
            <a:endParaRPr sz="1500"/>
          </a:p>
          <a:p>
            <a:pPr marL="457200" lvl="0" indent="-323850" algn="l" rtl="0">
              <a:spcBef>
                <a:spcPts val="400"/>
              </a:spcBef>
              <a:spcAft>
                <a:spcPts val="0"/>
              </a:spcAft>
              <a:buSzPts val="1500"/>
              <a:buChar char="●"/>
            </a:pPr>
            <a:r>
              <a:rPr lang="en" sz="1500" b="1"/>
              <a:t>Kaprodi S1 Informatika:</a:t>
            </a:r>
            <a:endParaRPr sz="1500" b="1"/>
          </a:p>
          <a:p>
            <a:pPr marL="45720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500"/>
              <a:t>Eli Pujastuti, M.Kom</a:t>
            </a:r>
            <a:endParaRPr sz="1500"/>
          </a:p>
          <a:p>
            <a:pPr marL="457200" lvl="0" indent="-323850" algn="l" rtl="0">
              <a:spcBef>
                <a:spcPts val="400"/>
              </a:spcBef>
              <a:spcAft>
                <a:spcPts val="0"/>
              </a:spcAft>
              <a:buSzPts val="1500"/>
              <a:buChar char="●"/>
            </a:pPr>
            <a:r>
              <a:rPr lang="en" sz="1500" b="1"/>
              <a:t>Sekprodi S1 Informatika:</a:t>
            </a:r>
            <a:endParaRPr sz="1500" b="1"/>
          </a:p>
          <a:p>
            <a:pPr marL="45720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1500"/>
              <a:t>Arifiyanto Hadi Negoro, S.Kom., MT.</a:t>
            </a:r>
            <a:endParaRPr sz="1500"/>
          </a:p>
        </p:txBody>
      </p:sp>
      <p:pic>
        <p:nvPicPr>
          <p:cNvPr id="229" name="Google Shape;2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9607" y="1061750"/>
            <a:ext cx="4177700" cy="35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Istilah Penting</a:t>
            </a:r>
            <a:endParaRPr/>
          </a:p>
        </p:txBody>
      </p:sp>
      <p:sp>
        <p:nvSpPr>
          <p:cNvPr id="236" name="Google Shape;236;p29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b="1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Nilai</a:t>
            </a:r>
            <a:endParaRPr sz="1700" b="1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Nilai akhir mata kuliah itu berupa huruf : A, B, C, D, E.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Range Nilai. A: 81-100, B: 61-80, C: 41-60, D: 21-40, E: 0-20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b="1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IP (Indeks Prestasi)</a:t>
            </a:r>
            <a:endParaRPr sz="1700" b="1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IP merupakan nilai rata rata dari seluruh mata kuliah pada tiap semester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Range IP dari 0 - 4.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b="1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IPK (Indeks Prestasi Kumulatif)</a:t>
            </a:r>
            <a:endParaRPr sz="1700" b="1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IPK merupakan Nilai rata rata dari seluruh mata kuliah yang sudah ditempuh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Range IP dari 0 - 4.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Bobot A=4, B=3, C=2, D=1, E=0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Arial"/>
                <a:ea typeface="Arial"/>
                <a:cs typeface="Arial"/>
                <a:sym typeface="Arial"/>
              </a:rPr>
              <a:t>IPK = (Total Bobot Nilai)/(Total SKS ditempuh)</a:t>
            </a:r>
            <a:endParaRPr sz="1700" dirty="0">
              <a:solidFill>
                <a:srgbClr val="2E063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37" name="Google Shape;23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>
            <a:spLocks noGrp="1"/>
          </p:cNvSpPr>
          <p:nvPr>
            <p:ph type="title"/>
          </p:nvPr>
        </p:nvSpPr>
        <p:spPr>
          <a:xfrm>
            <a:off x="390300" y="740475"/>
            <a:ext cx="8359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Istilah Penting</a:t>
            </a:r>
            <a:endParaRPr/>
          </a:p>
        </p:txBody>
      </p:sp>
      <p:sp>
        <p:nvSpPr>
          <p:cNvPr id="243" name="Google Shape;243;p30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RPS (Rencana Pembelajaran Semester)</a:t>
            </a:r>
            <a:endParaRPr sz="17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RPS sebagai panduan dosen dan mahasiswa untuk mencapai CPMK dan CPL.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CPL (Capaian Pembelajaran Lulusan)</a:t>
            </a:r>
            <a:endParaRPr sz="17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699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i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Score</a:t>
            </a: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CPL setiap mahasiswa akan diukur pada akhir studi sebelum yudisium (kelulusan)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1270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Jika </a:t>
            </a:r>
            <a:r>
              <a:rPr lang="en" sz="1700" i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score</a:t>
            </a: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tidak memenuhi maka wajib mengulang (Remidial)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Arial"/>
              <a:buChar char="●"/>
            </a:pPr>
            <a:r>
              <a:rPr lang="en" sz="17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CPMK (Capaian Pembelajaran Mata Kuliah)</a:t>
            </a:r>
            <a:endParaRPr sz="17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CPMK akan diukur pada setiap semester di setiap mata kuliah.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Jika </a:t>
            </a:r>
            <a:r>
              <a:rPr lang="en" sz="1700" i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score</a:t>
            </a: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CPMK tidak memenuhi maka wajib remedial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/>
          <p:nvPr/>
        </p:nvSpPr>
        <p:spPr>
          <a:xfrm>
            <a:off x="654724" y="1303200"/>
            <a:ext cx="7940635" cy="2931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Calibri"/>
              <a:buChar char="●"/>
            </a:pPr>
            <a:r>
              <a:rPr lang="en" sz="17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Ada 2 SKS</a:t>
            </a:r>
            <a:endParaRPr sz="17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Calibri"/>
              <a:buChar char="-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2T =&gt; 2 SKS Teori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Calibri"/>
              <a:buChar char="-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1T/1P =&gt; 1 SKS Teori &amp; 1 SKS Praktikum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Calibri"/>
              <a:buChar char="●"/>
            </a:pPr>
            <a:r>
              <a:rPr lang="en" sz="17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Ada 4 SKS</a:t>
            </a:r>
            <a:endParaRPr sz="17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Calibri"/>
              <a:buChar char="-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4T =&gt; 4 SKS Teori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Calibri"/>
              <a:buChar char="-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2T/2P =&gt; 2 SKS Teori &amp; 2 SKS Praktikum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  <a:p>
            <a:pPr marL="9144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700"/>
              <a:buFont typeface="Calibri"/>
              <a:buChar char="-"/>
            </a:pPr>
            <a:r>
              <a:rPr lang="en" sz="17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3T/1P =&gt; 3 SKS Teori &amp; 1 SKS Praktikum</a:t>
            </a:r>
            <a:endParaRPr sz="17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51" name="Google Shape;2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CFDB4EE-E5D5-0183-DEFE-54BEBB2B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Bobot</a:t>
            </a:r>
            <a:r>
              <a:rPr lang="en-US" dirty="0"/>
              <a:t> SKS</a:t>
            </a:r>
            <a:endParaRPr lang="en-ID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2"/>
          <p:cNvSpPr txBox="1">
            <a:spLocks noGrp="1"/>
          </p:cNvSpPr>
          <p:nvPr>
            <p:ph type="body" idx="1"/>
          </p:nvPr>
        </p:nvSpPr>
        <p:spPr>
          <a:xfrm>
            <a:off x="390300" y="1261750"/>
            <a:ext cx="8359500" cy="33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900"/>
              <a:buFont typeface="Arial"/>
              <a:buChar char="●"/>
            </a:pP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Mata Kuliah Wajib</a:t>
            </a:r>
            <a:endParaRPr sz="14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Mata kuliah yang wajib diambil untuk semua mata kuliah yang ditawarkan. </a:t>
            </a:r>
            <a:endParaRPr sz="1400" b="1" dirty="0">
              <a:solidFill>
                <a:srgbClr val="EF6C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900"/>
              <a:buFont typeface="Arial"/>
              <a:buChar char="●"/>
            </a:pP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Mata Kuliah Pilihan</a:t>
            </a:r>
            <a:endParaRPr sz="14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Mata Kuliah yang bisa dipilih sesuai dengan minat mahasiswa. </a:t>
            </a:r>
            <a:endParaRPr sz="1400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-3492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063E"/>
              </a:buClr>
              <a:buSzPts val="1900"/>
              <a:buFont typeface="Arial"/>
              <a:buChar char="●"/>
            </a:pPr>
            <a:r>
              <a:rPr lang="en" sz="1400" b="1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Mata Kuliah Konsentrasi</a:t>
            </a:r>
            <a:endParaRPr sz="1400" b="1" dirty="0">
              <a:solidFill>
                <a:srgbClr val="2E0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2E0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Mata kuliah yang bisa dipilih berdasar konsentrasi masing-masing mahasiswa. </a:t>
            </a:r>
            <a:endParaRPr sz="1400" b="1" dirty="0">
              <a:solidFill>
                <a:srgbClr val="EF6C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A5A771-61E2-8769-A5BF-B76CBEBCA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Sifat Mata Kuliah</a:t>
            </a:r>
            <a:endParaRPr lang="en-ID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3"/>
          <p:cNvSpPr txBox="1">
            <a:spLocks noGrp="1"/>
          </p:cNvSpPr>
          <p:nvPr>
            <p:ph type="title"/>
          </p:nvPr>
        </p:nvSpPr>
        <p:spPr>
          <a:xfrm>
            <a:off x="302775" y="1777700"/>
            <a:ext cx="3787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Gambaran Kurikulum OBE</a:t>
            </a:r>
            <a:br>
              <a:rPr lang="en"/>
            </a:br>
            <a:r>
              <a:rPr lang="en"/>
              <a:t>(Outcome Based Education)</a:t>
            </a:r>
            <a:br>
              <a:rPr lang="en"/>
            </a:br>
            <a:r>
              <a:rPr lang="en"/>
              <a:t>(Pembelajaran berbasis capaian)</a:t>
            </a:r>
            <a:endParaRPr/>
          </a:p>
        </p:txBody>
      </p:sp>
      <p:pic>
        <p:nvPicPr>
          <p:cNvPr id="264" name="Google Shape;26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4551" y="199850"/>
            <a:ext cx="1040524" cy="69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3350" y="143225"/>
            <a:ext cx="3273851" cy="4910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plate FI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1075</Words>
  <Application>Microsoft Office PowerPoint</Application>
  <PresentationFormat>On-screen Show (16:9)</PresentationFormat>
  <Paragraphs>147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Open Sans</vt:lpstr>
      <vt:lpstr>Quattrocento Sans</vt:lpstr>
      <vt:lpstr>Roboto</vt:lpstr>
      <vt:lpstr>Open Sans SemiBold</vt:lpstr>
      <vt:lpstr>Open Sans Medium</vt:lpstr>
      <vt:lpstr>Calibri</vt:lpstr>
      <vt:lpstr>Simple Light</vt:lpstr>
      <vt:lpstr>Template FIK</vt:lpstr>
      <vt:lpstr>Bimbingan KRS</vt:lpstr>
      <vt:lpstr>Visi Fakultas Ilmu Komputer</vt:lpstr>
      <vt:lpstr>Visi Keilmuan Prodi Informatika</vt:lpstr>
      <vt:lpstr>Pengelola Fakultas dan Prodi</vt:lpstr>
      <vt:lpstr>Istilah Penting</vt:lpstr>
      <vt:lpstr>Istilah Penting</vt:lpstr>
      <vt:lpstr>Bobot SKS</vt:lpstr>
      <vt:lpstr>Sifat Mata Kuliah</vt:lpstr>
      <vt:lpstr>Gambaran Kurikulum OBE (Outcome Based Education) (Pembelajaran berbasis capaian)</vt:lpstr>
      <vt:lpstr>Minat Bidang Informatika</vt:lpstr>
      <vt:lpstr>Daftar Mata Kuliah Kurikulum 2025  https://informatika.amikom.ac.id </vt:lpstr>
      <vt:lpstr>Aturan KRS</vt:lpstr>
      <vt:lpstr>Pengisian KRS</vt:lpstr>
      <vt:lpstr>PowerPoint Presentation</vt:lpstr>
      <vt:lpstr>Goal Bersama (Mahasiswa, Orang Tua/Wali, Amikom)</vt:lpstr>
      <vt:lpstr>Masa Studi dan Evaluasi Masa Studi</vt:lpstr>
      <vt:lpstr>Syarat Kelulusan</vt:lpstr>
      <vt:lpstr>Proses Mengulang MK</vt:lpstr>
      <vt:lpstr>Strategi lulus tepat waktu</vt:lpstr>
      <vt:lpstr>Kemudahan Lulus</vt:lpstr>
      <vt:lpstr>AmikomOne</vt:lpstr>
      <vt:lpstr>Dashboard Mahasiswa</vt:lpstr>
      <vt:lpstr>ALUMNI</vt:lpstr>
      <vt:lpstr>PowerPoint Presentation</vt:lpstr>
      <vt:lpstr>PowerPoint Presentation</vt:lpstr>
      <vt:lpstr>PowerPoint Presentation</vt:lpstr>
      <vt:lpstr>Yuk Follow sekarang </vt:lpstr>
      <vt:lpstr>Join Grup Angkatan 2025 ya</vt:lpstr>
      <vt:lpstr>Dosen Wali</vt:lpstr>
      <vt:lpstr>List Grup Dosen Wali, join sesuai nama dosen wali anda ya</vt:lpstr>
      <vt:lpstr>Tips Chat ke Dosen</vt:lpstr>
      <vt:lpstr>Fun Quiz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Bayu Setiaji</cp:lastModifiedBy>
  <cp:revision>16</cp:revision>
  <dcterms:modified xsi:type="dcterms:W3CDTF">2025-09-26T06:13:53Z</dcterms:modified>
</cp:coreProperties>
</file>