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30"/>
  </p:notesMasterIdLst>
  <p:handoutMasterIdLst>
    <p:handoutMasterId r:id="rId31"/>
  </p:handoutMasterIdLst>
  <p:sldIdLst>
    <p:sldId id="410" r:id="rId5"/>
    <p:sldId id="438" r:id="rId6"/>
    <p:sldId id="460" r:id="rId7"/>
    <p:sldId id="461" r:id="rId8"/>
    <p:sldId id="462" r:id="rId9"/>
    <p:sldId id="463" r:id="rId10"/>
    <p:sldId id="409" r:id="rId11"/>
    <p:sldId id="383" r:id="rId12"/>
    <p:sldId id="464" r:id="rId13"/>
    <p:sldId id="465" r:id="rId14"/>
    <p:sldId id="466" r:id="rId15"/>
    <p:sldId id="467" r:id="rId16"/>
    <p:sldId id="468" r:id="rId17"/>
    <p:sldId id="469" r:id="rId18"/>
    <p:sldId id="470" r:id="rId19"/>
    <p:sldId id="389" r:id="rId20"/>
    <p:sldId id="471" r:id="rId21"/>
    <p:sldId id="472" r:id="rId22"/>
    <p:sldId id="473" r:id="rId23"/>
    <p:sldId id="474" r:id="rId24"/>
    <p:sldId id="475" r:id="rId25"/>
    <p:sldId id="476" r:id="rId26"/>
    <p:sldId id="477" r:id="rId27"/>
    <p:sldId id="458" r:id="rId28"/>
    <p:sldId id="45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06" autoAdjust="0"/>
    <p:restoredTop sz="96327" autoAdjust="0"/>
  </p:normalViewPr>
  <p:slideViewPr>
    <p:cSldViewPr snapToGrid="0">
      <p:cViewPr varScale="1">
        <p:scale>
          <a:sx n="82" d="100"/>
          <a:sy n="82" d="100"/>
        </p:scale>
        <p:origin x="61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B5883-9CCA-BF0F-8087-79B4492CD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0BFD99-B001-48B1-5FE3-6571E94E52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3B0CB4-60C5-9653-6550-F91AC7B328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6D52F-F171-7636-9150-4A3A5306AA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598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248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D846B-3226-3791-4FCD-0908A22CE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F871C9-E64B-0490-D213-E72F74805A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0ACD96-D209-FDD2-4820-6B739A70F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78858-09BE-ABFB-EACA-0741677727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01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7DEE0-B731-4864-80C1-524061B84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A3C89D-6AFF-0B96-B0A5-20F499DD4C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42A33A-AD92-EDF5-1EA3-BBF49C370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A118B-2FD8-D551-8853-0265A65D4B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7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2FFB2-3E27-55B4-D7A2-D82C8A92E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82E7F9-B52A-4053-AEF8-60A1F3F4C3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ABDA1B-1270-EDFE-5007-05AF5F08CC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5B888-E2D4-8CD8-76A7-FBF7CBEF26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84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C9BAD-C85D-3F10-2999-3C6418105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B6FBAE-5262-3857-6F59-00EF80924A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207C04-BCA0-2592-7EF1-73DCF8E70F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11CD4-A6D0-B18F-6899-3AB8D8B9EB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743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E9A85-A921-F7B5-A027-9129C45B1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C11A93-DC7B-6144-C664-02065276A7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BA03F6-62C9-3032-8653-6EE31B55C9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4AAE2-45CD-D723-0432-71A8606FCE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06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74BB5-6033-7D92-FA2A-28D87F7F3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4202FB-F5AB-EE1D-7A5B-5B66A96408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64054-4E75-E9FF-F692-874D7EE379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DE4CB-6392-E74E-1751-23ED722E9A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19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84472-2CB7-B5E2-B4FD-BC5ED14CA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E3F605-A508-89A2-9A47-19FE72A351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10EE3C-6461-65A5-6B50-64747138A3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D72CD-7E0D-E68A-3652-9C01D02F09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417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23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33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BD562-3C30-C20F-3FFE-77EEBEBF3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0FC69D-EE3A-99D0-939F-67AFF2120A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DBA5EE-C670-2A53-79EB-350A398332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46525-72B3-8E12-41D5-75D2870E07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8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C7CCA-3FB7-2359-5919-F1C1BA4EE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892AA7-2E0F-6594-F4CC-7E9DEDD585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647910-FD17-FF6C-B4AF-7B6BF29FF4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AC2DC-37F2-0D33-2CC6-43C5496441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431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5274A-B8CA-E6B6-F67D-673FB7ADA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742DC7-D9DD-515C-C333-EDA360D243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B8EAD7-872E-E9A3-B51C-05BE277486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AFCDC-35AF-E950-EA78-F771330FBB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08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75BE3-2FB0-8F70-7494-75BF14C2C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B9341F-301F-8A14-D28B-DD0A772A2E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5A4E70-51CE-36BB-32F8-56762B26DD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D5528-69C7-D41D-C1C8-D07A14EB06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46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5CE05-D812-51B5-6A7A-791FC7D8C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D09491-3438-F99C-49B0-DF79F55E4B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541E13-9810-6E3F-346C-DA6BCF9445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B10FF-3C43-0EA5-C49F-2F40B617F8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511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0E8D7-A9D9-9D42-D991-A081A7892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E642FA-6B8F-10E0-6DCA-2D3006D3AF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39112E-624A-98B1-6248-EA1B0111E3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BD273-5F21-C713-E10B-DBC4BB7A41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9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microsoft.com/office/2007/relationships/hdphoto" Target="../media/hdphoto3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</p:spPr>
        <p:txBody>
          <a:bodyPr/>
          <a:lstStyle/>
          <a:p>
            <a:r>
              <a:rPr lang="en-US" dirty="0"/>
              <a:t>Media Interaktif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61AAE-2DCE-2597-B45E-F2FBF503D963}"/>
              </a:ext>
            </a:extLst>
          </p:cNvPr>
          <p:cNvSpPr txBox="1"/>
          <p:nvPr/>
        </p:nvSpPr>
        <p:spPr>
          <a:xfrm>
            <a:off x="6309904" y="4086808"/>
            <a:ext cx="2200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dalam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Pembelajaran</a:t>
            </a:r>
            <a:endParaRPr lang="en-ID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03B177-7829-1F28-F772-0CF5598CBDE0}"/>
              </a:ext>
            </a:extLst>
          </p:cNvPr>
          <p:cNvSpPr txBox="1"/>
          <p:nvPr/>
        </p:nvSpPr>
        <p:spPr>
          <a:xfrm>
            <a:off x="9527098" y="5699022"/>
            <a:ext cx="2223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dipresentasikan</a:t>
            </a:r>
            <a:r>
              <a:rPr lang="en-US" sz="1400" dirty="0">
                <a:solidFill>
                  <a:schemeClr val="bg1"/>
                </a:solidFill>
              </a:rPr>
              <a:t> untuk</a:t>
            </a:r>
          </a:p>
          <a:p>
            <a:pPr algn="r"/>
            <a:r>
              <a:rPr lang="en-US" b="1" dirty="0">
                <a:solidFill>
                  <a:schemeClr val="bg1"/>
                </a:solidFill>
              </a:rPr>
              <a:t>SMK Negeri 2 Depok</a:t>
            </a:r>
            <a:endParaRPr lang="en-ID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970CE2-5400-45DB-2E3C-975B45E52D02}"/>
              </a:ext>
            </a:extLst>
          </p:cNvPr>
          <p:cNvSpPr txBox="1"/>
          <p:nvPr/>
        </p:nvSpPr>
        <p:spPr>
          <a:xfrm>
            <a:off x="10597157" y="6231311"/>
            <a:ext cx="1083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7 Mei 2025</a:t>
            </a:r>
            <a:endParaRPr lang="en-ID" sz="1400" dirty="0">
              <a:solidFill>
                <a:schemeClr val="bg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96FF6A3-7579-DFF9-0531-4ED56DDE0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579" y="168556"/>
            <a:ext cx="1022349" cy="6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1A0C21-8A6A-20BC-C1E8-881A7D6A7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997" y="265788"/>
            <a:ext cx="1333686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73FFD-0B23-3FF4-1DF0-3932515FA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5B09A-2D38-D922-CB2D-86F2D6A12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/>
          <a:lstStyle/>
          <a:p>
            <a:r>
              <a:rPr lang="en-US" dirty="0" err="1"/>
              <a:t>Pembelajaran</a:t>
            </a:r>
            <a:r>
              <a:rPr lang="en-US" dirty="0"/>
              <a:t> Mandiri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67F29-9CA3-3C5A-AC4E-617C4DAE84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3429000"/>
            <a:ext cx="5496560" cy="2645249"/>
          </a:xfrm>
        </p:spPr>
        <p:txBody>
          <a:bodyPr tIns="457200">
            <a:normAutofit/>
          </a:bodyPr>
          <a:lstStyle/>
          <a:p>
            <a:pPr marL="0" indent="0">
              <a:buNone/>
            </a:pPr>
            <a:r>
              <a:rPr lang="en-US" b="0" dirty="0"/>
              <a:t>Dengan </a:t>
            </a:r>
            <a:r>
              <a:rPr lang="en-US" b="0" dirty="0" err="1"/>
              <a:t>akses</a:t>
            </a:r>
            <a:r>
              <a:rPr lang="en-US" b="0" dirty="0"/>
              <a:t> ke media interaktif, </a:t>
            </a:r>
            <a:r>
              <a:rPr lang="en-US" b="0" dirty="0" err="1"/>
              <a:t>siswa</a:t>
            </a:r>
            <a:r>
              <a:rPr lang="en-US" b="0" dirty="0"/>
              <a:t> dapat belajar dengan </a:t>
            </a:r>
            <a:r>
              <a:rPr lang="en-US" b="0" dirty="0" err="1"/>
              <a:t>kecepatan</a:t>
            </a:r>
            <a:r>
              <a:rPr lang="en-US" b="0" dirty="0"/>
              <a:t> mereka sendiri, </a:t>
            </a:r>
            <a:r>
              <a:rPr lang="en-US" b="0" dirty="0" err="1"/>
              <a:t>mengulang</a:t>
            </a:r>
            <a:r>
              <a:rPr lang="en-US" b="0" dirty="0"/>
              <a:t> materi sesuai </a:t>
            </a:r>
            <a:r>
              <a:rPr lang="en-US" b="0" dirty="0" err="1"/>
              <a:t>kebutuhan</a:t>
            </a:r>
            <a:r>
              <a:rPr lang="en-US" b="0" dirty="0"/>
              <a:t>, dan </a:t>
            </a:r>
            <a:r>
              <a:rPr lang="en-US" b="0" dirty="0" err="1"/>
              <a:t>mengeksplorasi</a:t>
            </a:r>
            <a:r>
              <a:rPr lang="en-US" b="0" dirty="0"/>
              <a:t> </a:t>
            </a:r>
            <a:r>
              <a:rPr lang="en-US" b="0" dirty="0" err="1"/>
              <a:t>konsep</a:t>
            </a:r>
            <a:r>
              <a:rPr lang="en-US" b="0" dirty="0"/>
              <a:t> yang lebih </a:t>
            </a:r>
            <a:r>
              <a:rPr lang="en-US" b="0" dirty="0" err="1"/>
              <a:t>kompleks</a:t>
            </a:r>
            <a:r>
              <a:rPr lang="en-US" b="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753912-A04C-8068-012E-E76B53B60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303" y="2474787"/>
            <a:ext cx="3488938" cy="348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41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9ADA2-52B5-008E-B930-E5ACCEB75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313E3-7D7B-79A9-20A9-F71EDDFAF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/>
          <a:lstStyle/>
          <a:p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Konsep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16956-8861-3481-FC6D-4F3FFC8DF4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3429000"/>
            <a:ext cx="5689600" cy="2645249"/>
          </a:xfrm>
        </p:spPr>
        <p:txBody>
          <a:bodyPr tIns="457200">
            <a:normAutofit/>
          </a:bodyPr>
          <a:lstStyle/>
          <a:p>
            <a:pPr marL="0" indent="0">
              <a:buNone/>
            </a:pPr>
            <a:r>
              <a:rPr lang="en-US" b="0" dirty="0" err="1"/>
              <a:t>Visualisasi</a:t>
            </a:r>
            <a:r>
              <a:rPr lang="en-US" b="0" dirty="0"/>
              <a:t> interaktif seperti </a:t>
            </a:r>
            <a:r>
              <a:rPr lang="en-US" b="0" dirty="0" err="1"/>
              <a:t>animasi</a:t>
            </a:r>
            <a:r>
              <a:rPr lang="en-US" b="0" dirty="0"/>
              <a:t>, video </a:t>
            </a:r>
            <a:r>
              <a:rPr lang="en-US" b="0" dirty="0" err="1"/>
              <a:t>edukatif</a:t>
            </a:r>
            <a:r>
              <a:rPr lang="en-US" b="0" dirty="0"/>
              <a:t>, dan simulasi membantu </a:t>
            </a:r>
            <a:r>
              <a:rPr lang="en-US" b="0" dirty="0" err="1"/>
              <a:t>menjelaskan</a:t>
            </a:r>
            <a:r>
              <a:rPr lang="en-US" b="0" dirty="0"/>
              <a:t> </a:t>
            </a:r>
            <a:r>
              <a:rPr lang="en-US" b="0" dirty="0" err="1"/>
              <a:t>konsep</a:t>
            </a:r>
            <a:r>
              <a:rPr lang="en-US" b="0" dirty="0"/>
              <a:t> </a:t>
            </a:r>
            <a:r>
              <a:rPr lang="en-US" b="0" dirty="0" err="1"/>
              <a:t>abstrak</a:t>
            </a:r>
            <a:r>
              <a:rPr lang="en-US" b="0" dirty="0"/>
              <a:t> dengan </a:t>
            </a:r>
            <a:r>
              <a:rPr lang="en-US" b="0" dirty="0" err="1"/>
              <a:t>cara</a:t>
            </a:r>
            <a:r>
              <a:rPr lang="en-US" b="0" dirty="0"/>
              <a:t> yang lebih mudah </a:t>
            </a:r>
            <a:r>
              <a:rPr lang="en-US" b="0" dirty="0" err="1"/>
              <a:t>dipahami</a:t>
            </a:r>
            <a:r>
              <a:rPr lang="en-US" b="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A0F6D1-3490-804C-4A4E-EF8EF1885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335" y="2568253"/>
            <a:ext cx="3302002" cy="330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46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15421-2561-159E-1E4D-25F9BDB9D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74A3-CA03-BC08-5D3A-E940AE68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/>
          <a:lstStyle/>
          <a:p>
            <a:r>
              <a:rPr lang="en-US" dirty="0" err="1"/>
              <a:t>Motivasi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B711B-CF85-B3BF-0BD3-F6B84F3DC1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3429000"/>
            <a:ext cx="5699760" cy="2645249"/>
          </a:xfrm>
        </p:spPr>
        <p:txBody>
          <a:bodyPr tIns="457200">
            <a:normAutofit/>
          </a:bodyPr>
          <a:lstStyle/>
          <a:p>
            <a:pPr marL="0" indent="0">
              <a:buNone/>
            </a:pPr>
            <a:r>
              <a:rPr lang="en-US" b="0" dirty="0"/>
              <a:t>Format multimedia yang menarik seperti </a:t>
            </a:r>
            <a:r>
              <a:rPr lang="en-US" b="0" dirty="0" err="1"/>
              <a:t>gamifikasi</a:t>
            </a:r>
            <a:r>
              <a:rPr lang="en-US" b="0" dirty="0"/>
              <a:t> dan </a:t>
            </a:r>
            <a:r>
              <a:rPr lang="en-US" b="0" i="1" dirty="0"/>
              <a:t>virtual reality</a:t>
            </a:r>
            <a:r>
              <a:rPr lang="en-US" b="0" dirty="0"/>
              <a:t> dapat membuat </a:t>
            </a:r>
            <a:r>
              <a:rPr lang="en-US" b="0" dirty="0" err="1"/>
              <a:t>pembelajaran</a:t>
            </a:r>
            <a:r>
              <a:rPr lang="en-US" b="0" dirty="0"/>
              <a:t> lebih </a:t>
            </a:r>
            <a:r>
              <a:rPr lang="en-US" b="0" dirty="0" err="1"/>
              <a:t>menyenangkan</a:t>
            </a:r>
            <a:r>
              <a:rPr lang="en-US" b="0" dirty="0"/>
              <a:t> dan </a:t>
            </a:r>
            <a:r>
              <a:rPr lang="en-US" b="0" dirty="0" err="1"/>
              <a:t>memotivasi</a:t>
            </a:r>
            <a:r>
              <a:rPr lang="en-US" b="0" dirty="0"/>
              <a:t> </a:t>
            </a:r>
            <a:r>
              <a:rPr lang="en-US" b="0" dirty="0" err="1"/>
              <a:t>siswa</a:t>
            </a:r>
            <a:r>
              <a:rPr lang="en-US" b="0" dirty="0"/>
              <a:t> untuk lebih </a:t>
            </a:r>
            <a:r>
              <a:rPr lang="en-US" b="0" dirty="0" err="1"/>
              <a:t>aktif</a:t>
            </a:r>
            <a:r>
              <a:rPr lang="en-US" b="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CAEE11-C7FB-7F8E-A942-8DACAB135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351" y="2315381"/>
            <a:ext cx="3419184" cy="341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58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1B9CF-1491-2CEC-1D4F-92F95CB8B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E510-D69B-C0AE-F641-677A386A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/>
          <a:lstStyle/>
          <a:p>
            <a:r>
              <a:rPr lang="en-US" dirty="0" err="1"/>
              <a:t>Kolaborasi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B1C69-FF22-CE94-4BC3-47F030E74D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3429000"/>
            <a:ext cx="5699760" cy="2645249"/>
          </a:xfrm>
        </p:spPr>
        <p:txBody>
          <a:bodyPr tIns="457200">
            <a:normAutofit/>
          </a:bodyPr>
          <a:lstStyle/>
          <a:p>
            <a:pPr marL="0" indent="0">
              <a:buNone/>
            </a:pPr>
            <a:r>
              <a:rPr lang="en-US" b="0" dirty="0"/>
              <a:t>Platform </a:t>
            </a:r>
            <a:r>
              <a:rPr lang="en-US" b="0" dirty="0" err="1"/>
              <a:t>pembelajaran</a:t>
            </a:r>
            <a:r>
              <a:rPr lang="en-US" b="0" dirty="0"/>
              <a:t> </a:t>
            </a:r>
            <a:r>
              <a:rPr lang="en-US" b="0" dirty="0" err="1"/>
              <a:t>berbasis</a:t>
            </a:r>
            <a:r>
              <a:rPr lang="en-US" b="0" dirty="0"/>
              <a:t> media interaktif sering kali </a:t>
            </a:r>
            <a:r>
              <a:rPr lang="en-US" b="0" dirty="0" err="1"/>
              <a:t>mendukung</a:t>
            </a:r>
            <a:r>
              <a:rPr lang="en-US" b="0" dirty="0"/>
              <a:t> </a:t>
            </a:r>
            <a:r>
              <a:rPr lang="en-US" b="0" dirty="0" err="1"/>
              <a:t>komunikasi</a:t>
            </a:r>
            <a:r>
              <a:rPr lang="en-US" b="0" dirty="0"/>
              <a:t> dan kerja </a:t>
            </a:r>
            <a:r>
              <a:rPr lang="en-US" b="0" dirty="0" err="1"/>
              <a:t>sama</a:t>
            </a:r>
            <a:r>
              <a:rPr lang="en-US" b="0" dirty="0"/>
              <a:t> </a:t>
            </a:r>
            <a:r>
              <a:rPr lang="en-US" b="0" dirty="0" err="1"/>
              <a:t>antara</a:t>
            </a:r>
            <a:r>
              <a:rPr lang="en-US" b="0" dirty="0"/>
              <a:t> </a:t>
            </a:r>
            <a:r>
              <a:rPr lang="en-US" b="0" dirty="0" err="1"/>
              <a:t>siswa</a:t>
            </a:r>
            <a:r>
              <a:rPr lang="en-US" b="0" dirty="0"/>
              <a:t> </a:t>
            </a:r>
            <a:r>
              <a:rPr lang="en-US" b="0" dirty="0" err="1"/>
              <a:t>melalui</a:t>
            </a:r>
            <a:r>
              <a:rPr lang="en-US" b="0" dirty="0"/>
              <a:t> forum </a:t>
            </a:r>
            <a:r>
              <a:rPr lang="en-US" b="0" dirty="0" err="1"/>
              <a:t>diskusi</a:t>
            </a:r>
            <a:r>
              <a:rPr lang="en-US" b="0" dirty="0"/>
              <a:t>, proyek kelompok, dan </a:t>
            </a:r>
            <a:r>
              <a:rPr lang="en-US" b="0" dirty="0" err="1"/>
              <a:t>pembelajaran</a:t>
            </a:r>
            <a:r>
              <a:rPr lang="en-US" b="0" dirty="0"/>
              <a:t> </a:t>
            </a:r>
            <a:r>
              <a:rPr lang="en-US" b="0" dirty="0" err="1"/>
              <a:t>berbasis</a:t>
            </a:r>
            <a:r>
              <a:rPr lang="en-US" b="0" dirty="0"/>
              <a:t> </a:t>
            </a:r>
            <a:r>
              <a:rPr lang="en-US" b="0" dirty="0" err="1"/>
              <a:t>komunitas</a:t>
            </a:r>
            <a:r>
              <a:rPr lang="en-US" b="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90DA41-A894-BF66-31FC-4C3F671CB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335" y="2434855"/>
            <a:ext cx="3568797" cy="356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89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D1070-906C-0E63-E679-90FF9043D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81EBA-9267-B421-48B0-F605D46E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/>
          <a:lstStyle/>
          <a:p>
            <a:r>
              <a:rPr lang="en-US" dirty="0" err="1"/>
              <a:t>Umpan</a:t>
            </a:r>
            <a:r>
              <a:rPr lang="en-US" dirty="0"/>
              <a:t> Balik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EE45E-8968-EB4E-03DC-62F0DAA7E6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3429000"/>
            <a:ext cx="5709920" cy="2645249"/>
          </a:xfrm>
        </p:spPr>
        <p:txBody>
          <a:bodyPr tIns="457200">
            <a:normAutofit/>
          </a:bodyPr>
          <a:lstStyle/>
          <a:p>
            <a:pPr marL="0" indent="0">
              <a:buNone/>
            </a:pPr>
            <a:r>
              <a:rPr lang="en-US" b="0" dirty="0"/>
              <a:t>Media interaktif seperti sistem </a:t>
            </a:r>
            <a:r>
              <a:rPr lang="en-US" b="0" dirty="0" err="1"/>
              <a:t>pembelajaran</a:t>
            </a:r>
            <a:r>
              <a:rPr lang="en-US" b="0" dirty="0"/>
              <a:t> </a:t>
            </a:r>
            <a:r>
              <a:rPr lang="en-US" b="0" dirty="0" err="1"/>
              <a:t>adaptif</a:t>
            </a:r>
            <a:r>
              <a:rPr lang="en-US" b="0" dirty="0"/>
              <a:t> dapat </a:t>
            </a:r>
            <a:r>
              <a:rPr lang="en-US" b="0" dirty="0" err="1"/>
              <a:t>memberikan</a:t>
            </a:r>
            <a:r>
              <a:rPr lang="en-US" b="0" dirty="0"/>
              <a:t> </a:t>
            </a:r>
            <a:r>
              <a:rPr lang="en-US" b="0" dirty="0" err="1"/>
              <a:t>umpan</a:t>
            </a:r>
            <a:r>
              <a:rPr lang="en-US" b="0" dirty="0"/>
              <a:t> balik secara langsung, membantu </a:t>
            </a:r>
            <a:r>
              <a:rPr lang="en-US" b="0" dirty="0" err="1"/>
              <a:t>siswa</a:t>
            </a:r>
            <a:r>
              <a:rPr lang="en-US" b="0" dirty="0"/>
              <a:t> </a:t>
            </a:r>
            <a:r>
              <a:rPr lang="en-US" b="0" dirty="0" err="1"/>
              <a:t>mengetahui</a:t>
            </a:r>
            <a:r>
              <a:rPr lang="en-US" b="0" dirty="0"/>
              <a:t> </a:t>
            </a:r>
            <a:r>
              <a:rPr lang="en-US" b="0" dirty="0" err="1"/>
              <a:t>kemajuan</a:t>
            </a:r>
            <a:r>
              <a:rPr lang="en-US" b="0" dirty="0"/>
              <a:t> mereka dan </a:t>
            </a:r>
            <a:r>
              <a:rPr lang="en-US" b="0" dirty="0" err="1"/>
              <a:t>bagian</a:t>
            </a:r>
            <a:r>
              <a:rPr lang="en-US" b="0" dirty="0"/>
              <a:t> mana yang perlu </a:t>
            </a:r>
            <a:r>
              <a:rPr lang="en-US" b="0" dirty="0" err="1"/>
              <a:t>diperbaiki</a:t>
            </a:r>
            <a:r>
              <a:rPr lang="en-US" b="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CBE670-E258-A75D-EAE6-6C837B6B1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07" y="2490356"/>
            <a:ext cx="3583893" cy="358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53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7F11F-F4D1-5911-D262-85DD095CD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6ABF-65F0-E22F-7C15-2243E107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/>
          <a:lstStyle/>
          <a:p>
            <a:r>
              <a:rPr lang="en-US" dirty="0" err="1"/>
              <a:t>Adaptif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86DBB-2427-F4C4-D5DA-A123FEE4D0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3429000"/>
            <a:ext cx="5831840" cy="2645249"/>
          </a:xfrm>
        </p:spPr>
        <p:txBody>
          <a:bodyPr tIns="457200">
            <a:normAutofit/>
          </a:bodyPr>
          <a:lstStyle/>
          <a:p>
            <a:pPr marL="0" indent="0">
              <a:buNone/>
            </a:pPr>
            <a:r>
              <a:rPr lang="en-US" sz="2000" b="0" dirty="0"/>
              <a:t>Setiap </a:t>
            </a:r>
            <a:r>
              <a:rPr lang="en-US" sz="2000" b="0" dirty="0" err="1"/>
              <a:t>siswa</a:t>
            </a:r>
            <a:r>
              <a:rPr lang="en-US" sz="2000" b="0" dirty="0"/>
              <a:t> </a:t>
            </a:r>
            <a:r>
              <a:rPr lang="en-US" sz="2000" b="0" dirty="0" err="1"/>
              <a:t>memiliki</a:t>
            </a:r>
            <a:r>
              <a:rPr lang="en-US" sz="2000" b="0" dirty="0"/>
              <a:t> </a:t>
            </a:r>
            <a:r>
              <a:rPr lang="en-US" sz="2000" b="0" dirty="0" err="1"/>
              <a:t>cara</a:t>
            </a:r>
            <a:r>
              <a:rPr lang="en-US" sz="2000" b="0" dirty="0"/>
              <a:t> belajar yang </a:t>
            </a:r>
            <a:r>
              <a:rPr lang="en-US" sz="2000" b="0" dirty="0" err="1"/>
              <a:t>berbeda</a:t>
            </a:r>
            <a:r>
              <a:rPr lang="en-US" sz="2000" b="0" dirty="0"/>
              <a:t>, dan media interaktif dapat </a:t>
            </a:r>
            <a:r>
              <a:rPr lang="en-US" sz="2000" b="0" dirty="0" err="1"/>
              <a:t>menyajikan</a:t>
            </a:r>
            <a:r>
              <a:rPr lang="en-US" sz="2000" b="0" dirty="0"/>
              <a:t> </a:t>
            </a:r>
            <a:r>
              <a:rPr lang="en-US" sz="2000" b="0" dirty="0" err="1"/>
              <a:t>informasi</a:t>
            </a:r>
            <a:r>
              <a:rPr lang="en-US" sz="2000" b="0" dirty="0"/>
              <a:t> dalam </a:t>
            </a:r>
            <a:r>
              <a:rPr lang="en-US" sz="2000" b="0" dirty="0" err="1"/>
              <a:t>berbagai</a:t>
            </a:r>
            <a:r>
              <a:rPr lang="en-US" sz="2000" b="0" dirty="0"/>
              <a:t> format—audio, visual, dan </a:t>
            </a:r>
            <a:r>
              <a:rPr lang="en-US" sz="2000" b="0" dirty="0" err="1"/>
              <a:t>kinestetik</a:t>
            </a:r>
            <a:r>
              <a:rPr lang="en-US" sz="2000" b="0" dirty="0"/>
              <a:t>—untuk </a:t>
            </a:r>
            <a:r>
              <a:rPr lang="en-US" sz="2000" b="0" dirty="0" err="1"/>
              <a:t>memenuhi</a:t>
            </a:r>
            <a:r>
              <a:rPr lang="en-US" sz="2000" b="0" dirty="0"/>
              <a:t> </a:t>
            </a:r>
            <a:r>
              <a:rPr lang="en-US" sz="2000" b="0" dirty="0" err="1"/>
              <a:t>kebutuhan</a:t>
            </a:r>
            <a:r>
              <a:rPr lang="en-US" sz="2000" b="0" dirty="0"/>
              <a:t> </a:t>
            </a:r>
            <a:r>
              <a:rPr lang="en-US" sz="2000" b="0" dirty="0" err="1"/>
              <a:t>individu</a:t>
            </a:r>
            <a:r>
              <a:rPr lang="en-US" sz="2000" b="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652EB1-EEE5-C5B9-70FD-190F7D4E0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335" y="2501724"/>
            <a:ext cx="3724848" cy="37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37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8CE60-587E-1D5C-8B50-ED3441BA4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</p:spPr>
        <p:txBody>
          <a:bodyPr/>
          <a:lstStyle/>
          <a:p>
            <a:r>
              <a:rPr lang="en-US" dirty="0"/>
              <a:t>Bentuk</a:t>
            </a:r>
          </a:p>
        </p:txBody>
      </p:sp>
      <p:pic>
        <p:nvPicPr>
          <p:cNvPr id="12" name="Picture Placeholder 4" descr="A close-up of a wood grain">
            <a:extLst>
              <a:ext uri="{FF2B5EF4-FFF2-40B4-BE49-F238E27FC236}">
                <a16:creationId xmlns:a16="http://schemas.microsoft.com/office/drawing/2014/main" id="{7D5BDB53-9169-3BBC-9362-0539514AC7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113"/>
            <a:ext cx="5791200" cy="688022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2AE9C-BA1D-195E-3B93-A5A0CC03D8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9835" y="4192682"/>
            <a:ext cx="5486400" cy="1645920"/>
          </a:xfrm>
        </p:spPr>
        <p:txBody>
          <a:bodyPr/>
          <a:lstStyle/>
          <a:p>
            <a:r>
              <a:rPr lang="en-US" dirty="0"/>
              <a:t>Media Interaktif</a:t>
            </a:r>
          </a:p>
        </p:txBody>
      </p:sp>
    </p:spTree>
    <p:extLst>
      <p:ext uri="{BB962C8B-B14F-4D97-AF65-F5344CB8AC3E}">
        <p14:creationId xmlns:p14="http://schemas.microsoft.com/office/powerpoint/2010/main" val="1440871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6DF8F-AA5D-AC95-F4AC-8C39E981D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5D120-7E34-ED08-6206-00B46ABBA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</p:spPr>
        <p:txBody>
          <a:bodyPr/>
          <a:lstStyle/>
          <a:p>
            <a:r>
              <a:rPr lang="en-US" dirty="0"/>
              <a:t>Video Interaktif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943E9-4BC8-ADB4-5D28-A938160624B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3725" y="3279775"/>
            <a:ext cx="5045075" cy="2994025"/>
          </a:xfrm>
        </p:spPr>
        <p:txBody>
          <a:bodyPr>
            <a:normAutofit/>
          </a:bodyPr>
          <a:lstStyle/>
          <a:p>
            <a:r>
              <a:rPr lang="en-US" dirty="0" err="1"/>
              <a:t>Siswa</a:t>
            </a:r>
            <a:r>
              <a:rPr lang="en-US" dirty="0"/>
              <a:t> dapat </a:t>
            </a:r>
            <a:r>
              <a:rPr lang="en-US" dirty="0" err="1"/>
              <a:t>berinteraksi</a:t>
            </a:r>
            <a:r>
              <a:rPr lang="en-US" dirty="0"/>
              <a:t> dengan video </a:t>
            </a:r>
            <a:r>
              <a:rPr lang="en-US" dirty="0" err="1"/>
              <a:t>edukatif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kuis</a:t>
            </a:r>
            <a:r>
              <a:rPr lang="en-US" dirty="0"/>
              <a:t>, pilihan </a:t>
            </a:r>
            <a:r>
              <a:rPr lang="en-US" dirty="0" err="1"/>
              <a:t>ganda</a:t>
            </a:r>
            <a:r>
              <a:rPr lang="en-US" dirty="0"/>
              <a:t>, atau </a:t>
            </a:r>
            <a:r>
              <a:rPr lang="en-US" dirty="0" err="1"/>
              <a:t>navigasi</a:t>
            </a:r>
            <a:r>
              <a:rPr lang="en-US" dirty="0"/>
              <a:t> mandiri untuk </a:t>
            </a:r>
            <a:r>
              <a:rPr lang="en-US" dirty="0" err="1"/>
              <a:t>mengeksplorasi</a:t>
            </a:r>
            <a:r>
              <a:rPr lang="en-US" dirty="0"/>
              <a:t> </a:t>
            </a:r>
            <a:r>
              <a:rPr lang="en-US" dirty="0" err="1"/>
              <a:t>konten</a:t>
            </a:r>
            <a:r>
              <a:rPr lang="en-US" dirty="0"/>
              <a:t>. </a:t>
            </a:r>
          </a:p>
          <a:p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90A4C05-CE6F-CA3F-9FD3-469A09F8B19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5394" r="53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0972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703CC-01DA-40A4-F2C6-62EBEE599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8DB51-D14E-29E3-09DD-DAC8046C8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</p:spPr>
        <p:txBody>
          <a:bodyPr/>
          <a:lstStyle/>
          <a:p>
            <a:r>
              <a:rPr lang="en-US" dirty="0"/>
              <a:t>Simulasi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DC332-A77A-6AD5-B121-633D09D5B8B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3725" y="3279775"/>
            <a:ext cx="5045075" cy="2994025"/>
          </a:xfrm>
        </p:spPr>
        <p:txBody>
          <a:bodyPr>
            <a:normAutofit/>
          </a:bodyPr>
          <a:lstStyle/>
          <a:p>
            <a:r>
              <a:rPr lang="en-US"/>
              <a:t>Model interaktif yang memungkinkan siswa memahami konsep yang kompleks, seperti simulasi fisika, eksperimen kimia virtual, atau model anatomi manusia.</a:t>
            </a:r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ED8AB80-9BA0-A086-AF67-9C6E0B00B3C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5394" r="5394"/>
          <a:stretch>
            <a:fillRect/>
          </a:stretch>
        </p:blipFill>
        <p:spPr/>
      </p:pic>
      <p:pic>
        <p:nvPicPr>
          <p:cNvPr id="1026" name="Picture 2" descr="PhET Home Page">
            <a:extLst>
              <a:ext uri="{FF2B5EF4-FFF2-40B4-BE49-F238E27FC236}">
                <a16:creationId xmlns:a16="http://schemas.microsoft.com/office/drawing/2014/main" id="{CE21050A-4C4E-0844-FA9C-918216D68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5644179"/>
            <a:ext cx="1518557" cy="71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x2D - Wikipedia">
            <a:extLst>
              <a:ext uri="{FF2B5EF4-FFF2-40B4-BE49-F238E27FC236}">
                <a16:creationId xmlns:a16="http://schemas.microsoft.com/office/drawing/2014/main" id="{53786D74-AC22-D0B9-1DA6-EC0689CCB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168" y="5644179"/>
            <a:ext cx="789538" cy="6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8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76658-6E66-942F-3319-EB84ACD4B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FDA9F-B47F-7B71-04B7-48DC0275B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</p:spPr>
        <p:txBody>
          <a:bodyPr/>
          <a:lstStyle/>
          <a:p>
            <a:r>
              <a:rPr lang="en-US" dirty="0"/>
              <a:t>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8AE78-ED15-CC33-7A1C-DC316533DCE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3725" y="3279775"/>
            <a:ext cx="5045075" cy="2994025"/>
          </a:xfrm>
        </p:spPr>
        <p:txBody>
          <a:bodyPr>
            <a:normAutofit/>
          </a:bodyPr>
          <a:lstStyle/>
          <a:p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permainan</a:t>
            </a:r>
            <a:r>
              <a:rPr lang="en-US" dirty="0"/>
              <a:t> (</a:t>
            </a:r>
            <a:r>
              <a:rPr lang="en-US" dirty="0" err="1"/>
              <a:t>gamifikasi</a:t>
            </a:r>
            <a:r>
              <a:rPr lang="en-US" dirty="0"/>
              <a:t>) membantu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materi dengan </a:t>
            </a:r>
            <a:r>
              <a:rPr lang="en-US" dirty="0" err="1"/>
              <a:t>cara</a:t>
            </a:r>
            <a:r>
              <a:rPr lang="en-US" dirty="0"/>
              <a:t> yang </a:t>
            </a:r>
            <a:r>
              <a:rPr lang="en-US" dirty="0" err="1"/>
              <a:t>menyenangkan</a:t>
            </a:r>
            <a:r>
              <a:rPr lang="en-US" dirty="0"/>
              <a:t>, seperti puzzle </a:t>
            </a:r>
            <a:r>
              <a:rPr lang="en-US" dirty="0" err="1"/>
              <a:t>matematika</a:t>
            </a:r>
            <a:r>
              <a:rPr lang="en-US" dirty="0"/>
              <a:t> atau aplikasi </a:t>
            </a:r>
            <a:r>
              <a:rPr lang="en-US" dirty="0" err="1"/>
              <a:t>bahasa</a:t>
            </a:r>
            <a:r>
              <a:rPr lang="en-US" dirty="0"/>
              <a:t> interaktif. </a:t>
            </a:r>
          </a:p>
          <a:p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DEE1218-9665-1A9B-ABA9-3FEBDA425AA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5394" r="5394"/>
          <a:stretch>
            <a:fillRect/>
          </a:stretch>
        </p:blipFill>
        <p:spPr/>
      </p:pic>
      <p:pic>
        <p:nvPicPr>
          <p:cNvPr id="2050" name="Picture 2" descr="Mengenal Aplikasi Scratch untuk Membuat Permainan, Animasi, Kuis Interaktif  Secara Mudah - agussuratna.net">
            <a:extLst>
              <a:ext uri="{FF2B5EF4-FFF2-40B4-BE49-F238E27FC236}">
                <a16:creationId xmlns:a16="http://schemas.microsoft.com/office/drawing/2014/main" id="{AF5ED433-8EA5-FA9F-6CD2-0BF10AD27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" y="5160269"/>
            <a:ext cx="1113531" cy="111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nstruct Review | PCMag">
            <a:extLst>
              <a:ext uri="{FF2B5EF4-FFF2-40B4-BE49-F238E27FC236}">
                <a16:creationId xmlns:a16="http://schemas.microsoft.com/office/drawing/2014/main" id="{3ADF3B82-BFE0-2195-96CF-17F3C9C01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873" y="5042336"/>
            <a:ext cx="2387225" cy="134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31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5E61F2A-994C-E5BA-1BCF-1C89BB45888F}"/>
              </a:ext>
            </a:extLst>
          </p:cNvPr>
          <p:cNvSpPr txBox="1"/>
          <p:nvPr/>
        </p:nvSpPr>
        <p:spPr>
          <a:xfrm>
            <a:off x="6096000" y="2413337"/>
            <a:ext cx="27800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Bayu Setiaji, </a:t>
            </a:r>
            <a:r>
              <a:rPr lang="en-US" sz="2400" dirty="0" err="1">
                <a:solidFill>
                  <a:schemeClr val="bg1"/>
                </a:solidFill>
              </a:rPr>
              <a:t>M.Kom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Pilot FPV Drone</a:t>
            </a:r>
          </a:p>
          <a:p>
            <a:r>
              <a:rPr lang="en-US" dirty="0">
                <a:solidFill>
                  <a:schemeClr val="bg1"/>
                </a:solidFill>
              </a:rPr>
              <a:t>Dosen Game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Program Studi Informatika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Fakultas</a:t>
            </a:r>
            <a:r>
              <a:rPr lang="en-US" sz="1400" dirty="0">
                <a:solidFill>
                  <a:schemeClr val="bg1"/>
                </a:solidFill>
              </a:rPr>
              <a:t> Ilmu </a:t>
            </a:r>
            <a:r>
              <a:rPr lang="en-US" sz="1400" dirty="0" err="1">
                <a:solidFill>
                  <a:schemeClr val="bg1"/>
                </a:solidFill>
              </a:rPr>
              <a:t>Komputer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Universitas Amikom Yogyakarta</a:t>
            </a:r>
          </a:p>
        </p:txBody>
      </p:sp>
      <p:pic>
        <p:nvPicPr>
          <p:cNvPr id="1026" name="Picture 2" descr="Gambar">
            <a:extLst>
              <a:ext uri="{FF2B5EF4-FFF2-40B4-BE49-F238E27FC236}">
                <a16:creationId xmlns:a16="http://schemas.microsoft.com/office/drawing/2014/main" id="{83D40488-DB4D-75A7-D21C-6648BB4E3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83" y="1621179"/>
            <a:ext cx="3615642" cy="3615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374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67B95-0D49-1BD6-1689-A3F22DDF6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F16F6-D421-6799-6B5B-CE1CA6EB3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</p:spPr>
        <p:txBody>
          <a:bodyPr/>
          <a:lstStyle/>
          <a:p>
            <a:r>
              <a:rPr lang="en-US" dirty="0"/>
              <a:t>App. </a:t>
            </a:r>
            <a:r>
              <a:rPr lang="en-US" dirty="0" err="1"/>
              <a:t>Pembelajaran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9C807-240B-2E78-7CDD-EBE3B3C5FB0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3725" y="3279775"/>
            <a:ext cx="5045075" cy="2994025"/>
          </a:xfrm>
        </p:spPr>
        <p:txBody>
          <a:bodyPr>
            <a:normAutofit/>
          </a:bodyPr>
          <a:lstStyle/>
          <a:p>
            <a:r>
              <a:rPr lang="en-US" dirty="0"/>
              <a:t>Platform seperti Kahoot, Quizizz, atau Duolingo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belajar secara mandiri dan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umpan</a:t>
            </a:r>
            <a:r>
              <a:rPr lang="en-US" dirty="0"/>
              <a:t> balik langsung.</a:t>
            </a:r>
          </a:p>
          <a:p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75ADB06-1A4A-FD6D-D97C-D32C4B34E62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5394" r="5394"/>
          <a:stretch>
            <a:fillRect/>
          </a:stretch>
        </p:blipFill>
        <p:spPr/>
      </p:pic>
      <p:pic>
        <p:nvPicPr>
          <p:cNvPr id="3074" name="Picture 2" descr="Kahoot! - Wikipedia bahasa Indonesia, ensiklopedia bebas">
            <a:extLst>
              <a:ext uri="{FF2B5EF4-FFF2-40B4-BE49-F238E27FC236}">
                <a16:creationId xmlns:a16="http://schemas.microsoft.com/office/drawing/2014/main" id="{2FAA37BF-F492-4549-1641-8E785BE70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5560705"/>
            <a:ext cx="2093491" cy="71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1E5D2B-E519-E739-296E-91263C750F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0190" y="5358845"/>
            <a:ext cx="2338260" cy="103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4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B4299-23CF-0125-E640-781A40497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FE72-20AC-FCD7-66AD-41BF298C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</p:spPr>
        <p:txBody>
          <a:bodyPr/>
          <a:lstStyle/>
          <a:p>
            <a:r>
              <a:rPr lang="en-US" dirty="0"/>
              <a:t>AR/VR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265EB-5DFA-CAB6-FCBD-2824392392F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3725" y="3279775"/>
            <a:ext cx="5045075" cy="2994025"/>
          </a:xfrm>
        </p:spPr>
        <p:txBody>
          <a:bodyPr>
            <a:normAutofit/>
          </a:bodyPr>
          <a:lstStyle/>
          <a:p>
            <a:r>
              <a:rPr lang="en-US" dirty="0" err="1"/>
              <a:t>Teknologi</a:t>
            </a:r>
            <a:r>
              <a:rPr lang="en-US" dirty="0"/>
              <a:t> ini membantu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mengeksplorasi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secara virtual, seperti tur </a:t>
            </a:r>
            <a:r>
              <a:rPr lang="en-US" dirty="0" err="1"/>
              <a:t>sejarah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VR atau model 3D interaktif.</a:t>
            </a:r>
          </a:p>
          <a:p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CB22BF7-B143-C6C0-9BDC-AD01E76D512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5394" r="5394"/>
          <a:stretch>
            <a:fillRect/>
          </a:stretch>
        </p:blipFill>
        <p:spPr/>
      </p:pic>
      <p:pic>
        <p:nvPicPr>
          <p:cNvPr id="4098" name="Picture 2" descr="Tips dan Trik Augmented Reality Dengan Unity dan Vuforia | Envato Tuts+">
            <a:extLst>
              <a:ext uri="{FF2B5EF4-FFF2-40B4-BE49-F238E27FC236}">
                <a16:creationId xmlns:a16="http://schemas.microsoft.com/office/drawing/2014/main" id="{4FA2EAEA-6C4B-CDA7-1674-DD09F69C69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4" b="29805"/>
          <a:stretch/>
        </p:blipFill>
        <p:spPr bwMode="auto">
          <a:xfrm>
            <a:off x="575310" y="5447527"/>
            <a:ext cx="2985796" cy="82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pa itu Unity 3D | Blog - Eventkampus.com">
            <a:extLst>
              <a:ext uri="{FF2B5EF4-FFF2-40B4-BE49-F238E27FC236}">
                <a16:creationId xmlns:a16="http://schemas.microsoft.com/office/drawing/2014/main" id="{6418431D-B8D6-4E89-102C-8B2CBEADA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26123" r="4218" b="27890"/>
          <a:stretch/>
        </p:blipFill>
        <p:spPr bwMode="auto">
          <a:xfrm>
            <a:off x="3786673" y="5447527"/>
            <a:ext cx="2080727" cy="79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83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1806A-F0FF-06C3-2F5D-1A44B2687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D07F-B3A5-FAC5-E62E-EE97AB121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</p:spPr>
        <p:txBody>
          <a:bodyPr/>
          <a:lstStyle/>
          <a:p>
            <a:r>
              <a:rPr lang="en-US" dirty="0"/>
              <a:t>Modul Interaktif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E5C65-D736-CE5B-382C-FE38E6A58C6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3725" y="3279775"/>
            <a:ext cx="5045075" cy="2994025"/>
          </a:xfrm>
        </p:spPr>
        <p:txBody>
          <a:bodyPr>
            <a:normAutofit/>
          </a:bodyPr>
          <a:lstStyle/>
          <a:p>
            <a:r>
              <a:rPr lang="en-US" dirty="0"/>
              <a:t>Buku digital dengan </a:t>
            </a:r>
            <a:r>
              <a:rPr lang="en-US" dirty="0" err="1"/>
              <a:t>fitur</a:t>
            </a:r>
            <a:r>
              <a:rPr lang="en-US" dirty="0"/>
              <a:t> multimedia, seperti video </a:t>
            </a:r>
            <a:r>
              <a:rPr lang="en-US" dirty="0" err="1"/>
              <a:t>tersemat</a:t>
            </a:r>
            <a:r>
              <a:rPr lang="en-US" dirty="0"/>
              <a:t>, catatan interaktif, dan </a:t>
            </a:r>
            <a:r>
              <a:rPr lang="en-US" dirty="0" err="1"/>
              <a:t>latihan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diselesaikan</a:t>
            </a:r>
            <a:r>
              <a:rPr lang="en-US" dirty="0"/>
              <a:t> langsung di dalam aplikasi.</a:t>
            </a:r>
          </a:p>
          <a:p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3FF35A28-D187-6B4A-8569-267FE18E508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5394" r="5394"/>
          <a:stretch>
            <a:fillRect/>
          </a:stretch>
        </p:blipFill>
        <p:spPr/>
      </p:pic>
      <p:pic>
        <p:nvPicPr>
          <p:cNvPr id="5122" name="Picture 2" descr="Udemy - Wikipedia bahasa Indonesia, ensiklopedia bebas">
            <a:extLst>
              <a:ext uri="{FF2B5EF4-FFF2-40B4-BE49-F238E27FC236}">
                <a16:creationId xmlns:a16="http://schemas.microsoft.com/office/drawing/2014/main" id="{46F7DF08-8074-7CAB-5E67-EF799A939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" y="5462037"/>
            <a:ext cx="2164701" cy="81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51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69602-1185-3D2A-855B-8A0A0BCF6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6D671-4C6C-5934-9702-E1D4A998D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</p:spPr>
        <p:txBody>
          <a:bodyPr/>
          <a:lstStyle/>
          <a:p>
            <a:r>
              <a:rPr lang="en-US" dirty="0"/>
              <a:t>Forum </a:t>
            </a:r>
            <a:r>
              <a:rPr lang="en-US" dirty="0" err="1"/>
              <a:t>Diskusi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CA473-53C3-FEFE-02C6-0D051D320B3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3725" y="3279775"/>
            <a:ext cx="5045075" cy="2994025"/>
          </a:xfrm>
        </p:spPr>
        <p:txBody>
          <a:bodyPr>
            <a:normAutofit/>
          </a:bodyPr>
          <a:lstStyle/>
          <a:p>
            <a:r>
              <a:rPr lang="en-US" dirty="0" err="1"/>
              <a:t>Siswa</a:t>
            </a:r>
            <a:r>
              <a:rPr lang="en-US" dirty="0"/>
              <a:t> dapat </a:t>
            </a:r>
            <a:r>
              <a:rPr lang="en-US" dirty="0" err="1"/>
              <a:t>berinteraksi</a:t>
            </a:r>
            <a:r>
              <a:rPr lang="en-US" dirty="0"/>
              <a:t> dengan guru dan teman </a:t>
            </a:r>
            <a:r>
              <a:rPr lang="en-US" dirty="0" err="1"/>
              <a:t>melalui</a:t>
            </a:r>
            <a:r>
              <a:rPr lang="en-US" dirty="0"/>
              <a:t> forum online, </a:t>
            </a:r>
            <a:r>
              <a:rPr lang="en-US" dirty="0" err="1"/>
              <a:t>diskusi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, atau proyek </a:t>
            </a:r>
            <a:r>
              <a:rPr lang="en-US" dirty="0" err="1"/>
              <a:t>kolaboratif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cloud.</a:t>
            </a:r>
          </a:p>
          <a:p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954B6B1-CC2D-F3F6-F3E2-198BB1DBBA3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5394" r="5394"/>
          <a:stretch>
            <a:fillRect/>
          </a:stretch>
        </p:blipFill>
        <p:spPr/>
      </p:pic>
      <p:pic>
        <p:nvPicPr>
          <p:cNvPr id="6146" name="Picture 2" descr="Google Suite | Red River Parish Public Schools">
            <a:extLst>
              <a:ext uri="{FF2B5EF4-FFF2-40B4-BE49-F238E27FC236}">
                <a16:creationId xmlns:a16="http://schemas.microsoft.com/office/drawing/2014/main" id="{815E2C4D-44A7-ABB2-DA38-893A0C7B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" y="5438102"/>
            <a:ext cx="1141769" cy="114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72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C2A7368-6AA3-9F12-B8B8-CCD3E456C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</p:spPr>
        <p:txBody>
          <a:bodyPr/>
          <a:lstStyle/>
          <a:p>
            <a:r>
              <a:rPr lang="en-US" dirty="0"/>
              <a:t>Hadir..</a:t>
            </a:r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6A5DB-DEA0-3873-179B-152C63B0A2D8}"/>
              </a:ext>
            </a:extLst>
          </p:cNvPr>
          <p:cNvSpPr txBox="1"/>
          <p:nvPr/>
        </p:nvSpPr>
        <p:spPr>
          <a:xfrm>
            <a:off x="4344591" y="5768347"/>
            <a:ext cx="350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https://s.id/guru-amikom</a:t>
            </a:r>
            <a:endParaRPr lang="en-ID" sz="24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DCE0F8-5458-F52F-AAE5-F2AD592BF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452" y="1591452"/>
            <a:ext cx="3675095" cy="367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82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</p:spPr>
        <p:txBody>
          <a:bodyPr/>
          <a:lstStyle/>
          <a:p>
            <a:r>
              <a:rPr lang="en-US" dirty="0"/>
              <a:t>Terima </a:t>
            </a:r>
            <a:r>
              <a:rPr lang="en-US" dirty="0" err="1"/>
              <a:t>kasih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734F0-2DDD-AF70-F13D-F9E4C1929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60" y="4549552"/>
            <a:ext cx="5486400" cy="1645920"/>
          </a:xfrm>
        </p:spPr>
        <p:txBody>
          <a:bodyPr/>
          <a:lstStyle/>
          <a:p>
            <a:r>
              <a:rPr lang="en-US" dirty="0"/>
              <a:t>bayusetiaji@amikom.ac.id</a:t>
            </a:r>
          </a:p>
          <a:p>
            <a:r>
              <a:rPr lang="en-US" dirty="0"/>
              <a:t>https://yipsip.my.id</a:t>
            </a:r>
          </a:p>
        </p:txBody>
      </p:sp>
    </p:spTree>
    <p:extLst>
      <p:ext uri="{BB962C8B-B14F-4D97-AF65-F5344CB8AC3E}">
        <p14:creationId xmlns:p14="http://schemas.microsoft.com/office/powerpoint/2010/main" val="3650686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20D7D9-2AE0-5901-4FC4-47CC1FB65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167E98-7B5F-5299-8B8A-05CE07A1F679}"/>
              </a:ext>
            </a:extLst>
          </p:cNvPr>
          <p:cNvSpPr txBox="1"/>
          <p:nvPr/>
        </p:nvSpPr>
        <p:spPr>
          <a:xfrm>
            <a:off x="7210425" y="3013501"/>
            <a:ext cx="4293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Media Interaktif</a:t>
            </a:r>
            <a:endParaRPr lang="en-ID" sz="48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05E7141-B500-F3B1-EC14-ED22CAD1D160}"/>
              </a:ext>
            </a:extLst>
          </p:cNvPr>
          <p:cNvSpPr/>
          <p:nvPr/>
        </p:nvSpPr>
        <p:spPr>
          <a:xfrm>
            <a:off x="-5552340" y="-5771417"/>
            <a:ext cx="18400832" cy="18400832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C33F7B-8EB4-3BE3-B459-02C72CD6AD3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639" y="3127635"/>
            <a:ext cx="17716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0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53E007F5-4961-C323-C42E-C5A6AAFF48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875" b="218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823676-F66F-0ABD-4128-A5A8FB38F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1" b="89941" l="9961" r="89941">
                        <a14:foregroundMark x1="36523" y1="24512" x2="40820" y2="23828"/>
                        <a14:foregroundMark x1="57031" y1="25391" x2="62305" y2="32227"/>
                        <a14:foregroundMark x1="24609" y1="13574" x2="53418" y2="9375"/>
                        <a14:foregroundMark x1="53418" y1="9375" x2="39160" y2="12109"/>
                        <a14:foregroundMark x1="39160" y1="12109" x2="51074" y2="8496"/>
                        <a14:foregroundMark x1="51074" y1="8496" x2="57324" y2="83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495302" y="2550160"/>
            <a:ext cx="4932519" cy="49325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EE371E-7164-596A-B19A-F5FD2D751391}"/>
              </a:ext>
            </a:extLst>
          </p:cNvPr>
          <p:cNvSpPr/>
          <p:nvPr/>
        </p:nvSpPr>
        <p:spPr>
          <a:xfrm>
            <a:off x="0" y="704205"/>
            <a:ext cx="12192000" cy="144655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5CA3FD-F0C3-2905-A0B3-E39D4D6C0F2D}"/>
              </a:ext>
            </a:extLst>
          </p:cNvPr>
          <p:cNvSpPr txBox="1"/>
          <p:nvPr/>
        </p:nvSpPr>
        <p:spPr>
          <a:xfrm>
            <a:off x="3163529" y="1042759"/>
            <a:ext cx="8164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Eras Demi ITC" panose="020B0805030504020804" pitchFamily="34" charset="0"/>
              </a:rPr>
              <a:t>Hewan apakah ini?</a:t>
            </a:r>
            <a:endParaRPr lang="en-ID" sz="4400" dirty="0">
              <a:solidFill>
                <a:schemeClr val="accent3">
                  <a:lumMod val="50000"/>
                </a:schemeClr>
              </a:solidFill>
              <a:latin typeface="Eras Demi ITC" panose="020B0805030504020804" pitchFamily="34" charset="0"/>
            </a:endParaRPr>
          </a:p>
        </p:txBody>
      </p:sp>
      <p:sp>
        <p:nvSpPr>
          <p:cNvPr id="10" name="Rectangle 9">
            <a:hlinkClick r:id="rId6" action="ppaction://hlinksldjump"/>
            <a:extLst>
              <a:ext uri="{FF2B5EF4-FFF2-40B4-BE49-F238E27FC236}">
                <a16:creationId xmlns:a16="http://schemas.microsoft.com/office/drawing/2014/main" id="{831120E6-A6A8-FC55-3F28-56F5C4EBA29F}"/>
              </a:ext>
            </a:extLst>
          </p:cNvPr>
          <p:cNvSpPr/>
          <p:nvPr/>
        </p:nvSpPr>
        <p:spPr>
          <a:xfrm>
            <a:off x="7721600" y="2992120"/>
            <a:ext cx="3606800" cy="87376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Eras Demi ITC" panose="020B0805030504020804" pitchFamily="34" charset="0"/>
              </a:rPr>
              <a:t>Harimau</a:t>
            </a:r>
            <a:endParaRPr lang="en-ID" sz="3600" dirty="0">
              <a:solidFill>
                <a:schemeClr val="accent1">
                  <a:lumMod val="50000"/>
                </a:schemeClr>
              </a:solidFill>
              <a:latin typeface="Eras Demi ITC" panose="020B0805030504020804" pitchFamily="34" charset="0"/>
            </a:endParaRPr>
          </a:p>
        </p:txBody>
      </p:sp>
      <p:sp>
        <p:nvSpPr>
          <p:cNvPr id="11" name="Rectangle 10">
            <a:hlinkClick r:id="rId7" action="ppaction://hlinksldjump"/>
            <a:extLst>
              <a:ext uri="{FF2B5EF4-FFF2-40B4-BE49-F238E27FC236}">
                <a16:creationId xmlns:a16="http://schemas.microsoft.com/office/drawing/2014/main" id="{87A543D3-EA6A-8FC5-C6E2-146EFC5DA122}"/>
              </a:ext>
            </a:extLst>
          </p:cNvPr>
          <p:cNvSpPr/>
          <p:nvPr/>
        </p:nvSpPr>
        <p:spPr>
          <a:xfrm>
            <a:off x="7721600" y="4101475"/>
            <a:ext cx="3606800" cy="87376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Eras Demi ITC" panose="020B0805030504020804" pitchFamily="34" charset="0"/>
              </a:rPr>
              <a:t>Singa</a:t>
            </a:r>
            <a:endParaRPr lang="en-ID" sz="3600" dirty="0">
              <a:solidFill>
                <a:schemeClr val="accent1">
                  <a:lumMod val="50000"/>
                </a:schemeClr>
              </a:solidFill>
              <a:latin typeface="Eras Demi ITC" panose="020B0805030504020804" pitchFamily="34" charset="0"/>
            </a:endParaRPr>
          </a:p>
        </p:txBody>
      </p:sp>
      <p:sp>
        <p:nvSpPr>
          <p:cNvPr id="12" name="Rectangle 11">
            <a:hlinkClick r:id="rId7" action="ppaction://hlinksldjump"/>
            <a:extLst>
              <a:ext uri="{FF2B5EF4-FFF2-40B4-BE49-F238E27FC236}">
                <a16:creationId xmlns:a16="http://schemas.microsoft.com/office/drawing/2014/main" id="{C454063E-7110-121C-F478-C6AB7AB6B8A2}"/>
              </a:ext>
            </a:extLst>
          </p:cNvPr>
          <p:cNvSpPr/>
          <p:nvPr/>
        </p:nvSpPr>
        <p:spPr>
          <a:xfrm>
            <a:off x="7721600" y="5210830"/>
            <a:ext cx="3606800" cy="87376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Eras Demi ITC" panose="020B0805030504020804" pitchFamily="34" charset="0"/>
              </a:rPr>
              <a:t>Cheetah</a:t>
            </a:r>
            <a:endParaRPr lang="en-ID" sz="3600" dirty="0">
              <a:solidFill>
                <a:schemeClr val="accent1">
                  <a:lumMod val="50000"/>
                </a:schemeClr>
              </a:solidFill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216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90EE7-9EAC-D511-C155-6BDBF4426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258285E0-2D37-7518-4488-44C99DE8975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875" b="218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010DCC-81E1-3E6F-5B37-975ABCBB02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01" b="89941" l="9961" r="89941">
                        <a14:foregroundMark x1="36523" y1="24512" x2="40820" y2="23828"/>
                        <a14:foregroundMark x1="57031" y1="25391" x2="62305" y2="32227"/>
                        <a14:foregroundMark x1="24609" y1="13574" x2="53418" y2="9375"/>
                        <a14:foregroundMark x1="53418" y1="9375" x2="39160" y2="12109"/>
                        <a14:foregroundMark x1="39160" y1="12109" x2="51074" y2="8496"/>
                        <a14:foregroundMark x1="51074" y1="8496" x2="57324" y2="83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495302" y="2550160"/>
            <a:ext cx="4932519" cy="493251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552382E-5171-2C9F-9842-C16A34FA4A3B}"/>
              </a:ext>
            </a:extLst>
          </p:cNvPr>
          <p:cNvSpPr/>
          <p:nvPr/>
        </p:nvSpPr>
        <p:spPr>
          <a:xfrm>
            <a:off x="5417796" y="2303362"/>
            <a:ext cx="2987839" cy="2987839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1D0994-FF5E-44D1-CA5B-F36501AEF345}"/>
              </a:ext>
            </a:extLst>
          </p:cNvPr>
          <p:cNvSpPr/>
          <p:nvPr/>
        </p:nvSpPr>
        <p:spPr>
          <a:xfrm>
            <a:off x="4675086" y="1560653"/>
            <a:ext cx="4473258" cy="4473256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E091B2-0DFE-589F-E767-872B45132033}"/>
              </a:ext>
            </a:extLst>
          </p:cNvPr>
          <p:cNvSpPr/>
          <p:nvPr/>
        </p:nvSpPr>
        <p:spPr>
          <a:xfrm>
            <a:off x="5256957" y="3797281"/>
            <a:ext cx="3309516" cy="19982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707655"/>
              </a:avLst>
            </a:prstTxWarp>
            <a:spAutoFit/>
          </a:bodyPr>
          <a:lstStyle/>
          <a:p>
            <a:pPr algn="ctr"/>
            <a:r>
              <a:rPr lang="en-US" sz="72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Benar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662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sndAc>
          <p:stSnd>
            <p:snd r:embed="rId2" name="chimes.wav"/>
          </p:stSnd>
        </p:sndAc>
      </p:transition>
    </mc:Choice>
    <mc:Fallback xmlns="">
      <p:transition advClick="0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DA2F2-08B1-CF30-DB88-20D9E07D8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CFFA07B6-6F6E-2C9D-1FC9-C58BCECF152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875" b="218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DD8B15-6B08-3A9F-E442-66BB5A6C4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01" b="89941" l="9961" r="89941">
                        <a14:foregroundMark x1="36523" y1="24512" x2="40820" y2="23828"/>
                        <a14:foregroundMark x1="57031" y1="25391" x2="62305" y2="32227"/>
                        <a14:foregroundMark x1="24609" y1="13574" x2="53418" y2="9375"/>
                        <a14:foregroundMark x1="53418" y1="9375" x2="39160" y2="12109"/>
                        <a14:foregroundMark x1="39160" y1="12109" x2="51074" y2="8496"/>
                        <a14:foregroundMark x1="51074" y1="8496" x2="57324" y2="83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495302" y="2550160"/>
            <a:ext cx="4932519" cy="493251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9BD7365-9827-1437-B13D-8735BA4B66FF}"/>
              </a:ext>
            </a:extLst>
          </p:cNvPr>
          <p:cNvSpPr/>
          <p:nvPr/>
        </p:nvSpPr>
        <p:spPr>
          <a:xfrm>
            <a:off x="5417796" y="2303362"/>
            <a:ext cx="2987839" cy="2987839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AA6F7D1-BC54-36D8-1C1E-3AB287B3062B}"/>
              </a:ext>
            </a:extLst>
          </p:cNvPr>
          <p:cNvSpPr/>
          <p:nvPr/>
        </p:nvSpPr>
        <p:spPr>
          <a:xfrm>
            <a:off x="4675086" y="1560653"/>
            <a:ext cx="4473258" cy="4473256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58B7B4-48F3-775B-B8C7-2DE7C2FD7FEB}"/>
              </a:ext>
            </a:extLst>
          </p:cNvPr>
          <p:cNvSpPr/>
          <p:nvPr/>
        </p:nvSpPr>
        <p:spPr>
          <a:xfrm>
            <a:off x="5256957" y="3797281"/>
            <a:ext cx="3309516" cy="19982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707655"/>
              </a:avLst>
            </a:prstTxWarp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Salah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794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bomb.wav"/>
          </p:stSnd>
        </p:sndAc>
      </p:transition>
    </mc:Choice>
    <mc:Fallback xmlns="">
      <p:transition spd="slow" advClick="0">
        <p:sndAc>
          <p:stSnd>
            <p:snd r:embed="rId7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F35359B-2A13-06EE-8CAA-532575AF32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" r="162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37279A-330D-886F-340D-494A5005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9" y="444933"/>
            <a:ext cx="5477479" cy="3291840"/>
          </a:xfrm>
        </p:spPr>
        <p:txBody>
          <a:bodyPr/>
          <a:lstStyle/>
          <a:p>
            <a:r>
              <a:rPr lang="en-US" dirty="0"/>
              <a:t>Peran</a:t>
            </a:r>
          </a:p>
        </p:txBody>
      </p:sp>
    </p:spTree>
    <p:extLst>
      <p:ext uri="{BB962C8B-B14F-4D97-AF65-F5344CB8AC3E}">
        <p14:creationId xmlns:p14="http://schemas.microsoft.com/office/powerpoint/2010/main" val="2249372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/>
          <a:lstStyle/>
          <a:p>
            <a:r>
              <a:rPr lang="en-US" dirty="0" err="1"/>
              <a:t>Meningkatkan</a:t>
            </a:r>
            <a:r>
              <a:rPr lang="en-US" dirty="0"/>
              <a:t>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364262"/>
            <a:ext cx="3378200" cy="3709987"/>
          </a:xfrm>
        </p:spPr>
        <p:txBody>
          <a:bodyPr tIns="457200">
            <a:normAutofit fontScale="92500" lnSpcReduction="20000"/>
          </a:bodyPr>
          <a:lstStyle/>
          <a:p>
            <a:r>
              <a:rPr lang="en-US" dirty="0" err="1"/>
              <a:t>Interaktivitas</a:t>
            </a:r>
            <a:endParaRPr lang="en-US" dirty="0"/>
          </a:p>
          <a:p>
            <a:r>
              <a:rPr lang="en-US" dirty="0" err="1"/>
              <a:t>Pembelajaran</a:t>
            </a:r>
            <a:r>
              <a:rPr lang="en-US" dirty="0"/>
              <a:t> Mandiri</a:t>
            </a:r>
          </a:p>
          <a:p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Konsep</a:t>
            </a:r>
            <a:endParaRPr lang="en-US" dirty="0"/>
          </a:p>
          <a:p>
            <a:r>
              <a:rPr lang="en-US" dirty="0" err="1"/>
              <a:t>Motivasi</a:t>
            </a:r>
            <a:endParaRPr lang="en-US" dirty="0"/>
          </a:p>
          <a:p>
            <a:r>
              <a:rPr lang="en-US" dirty="0" err="1"/>
              <a:t>Kolaborasi</a:t>
            </a:r>
            <a:endParaRPr lang="en-US" dirty="0"/>
          </a:p>
          <a:p>
            <a:r>
              <a:rPr lang="en-US" dirty="0" err="1"/>
              <a:t>Umpan</a:t>
            </a:r>
            <a:r>
              <a:rPr lang="en-US" dirty="0"/>
              <a:t> Balik</a:t>
            </a:r>
          </a:p>
          <a:p>
            <a:r>
              <a:rPr lang="en-US" dirty="0" err="1"/>
              <a:t>Adaptif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A3DBA0-770D-0AEA-91DA-05C1E0500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335" y="2199296"/>
            <a:ext cx="4039917" cy="403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AEA8E-3E8C-5F58-FDEE-51A7AF95B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2A41A-E83C-819C-2200-28218B9C8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/>
          <a:lstStyle/>
          <a:p>
            <a:r>
              <a:rPr lang="en-US" dirty="0" err="1"/>
              <a:t>Interaktivitas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91F23-990C-28A7-ABDF-94C52FAAE9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3429000"/>
            <a:ext cx="6096000" cy="2645249"/>
          </a:xfrm>
        </p:spPr>
        <p:txBody>
          <a:bodyPr tIns="457200">
            <a:normAutofit/>
          </a:bodyPr>
          <a:lstStyle/>
          <a:p>
            <a:pPr marL="0" indent="0">
              <a:buNone/>
            </a:pPr>
            <a:r>
              <a:rPr lang="en-US" b="0" dirty="0"/>
              <a:t>Media interaktif </a:t>
            </a:r>
            <a:r>
              <a:rPr lang="en-US" b="0" dirty="0" err="1"/>
              <a:t>memungkinkan</a:t>
            </a:r>
            <a:r>
              <a:rPr lang="en-US" b="0" dirty="0"/>
              <a:t> </a:t>
            </a:r>
            <a:r>
              <a:rPr lang="en-US" b="0" dirty="0" err="1"/>
              <a:t>siswa</a:t>
            </a:r>
            <a:r>
              <a:rPr lang="en-US" b="0" dirty="0"/>
              <a:t> </a:t>
            </a:r>
            <a:r>
              <a:rPr lang="en-US" b="0" dirty="0" err="1"/>
              <a:t>berpartisipasi</a:t>
            </a:r>
            <a:r>
              <a:rPr lang="en-US" b="0" dirty="0"/>
              <a:t> </a:t>
            </a:r>
            <a:r>
              <a:rPr lang="en-US" b="0" dirty="0" err="1"/>
              <a:t>aktif</a:t>
            </a:r>
            <a:r>
              <a:rPr lang="en-US" b="0" dirty="0"/>
              <a:t> dalam </a:t>
            </a:r>
            <a:r>
              <a:rPr lang="en-US" b="0" dirty="0" err="1"/>
              <a:t>pembelajaran</a:t>
            </a:r>
            <a:r>
              <a:rPr lang="en-US" b="0" dirty="0"/>
              <a:t> </a:t>
            </a:r>
            <a:r>
              <a:rPr lang="en-US" b="0" dirty="0" err="1"/>
              <a:t>melalui</a:t>
            </a:r>
            <a:r>
              <a:rPr lang="en-US" b="0" dirty="0"/>
              <a:t> </a:t>
            </a:r>
            <a:r>
              <a:rPr lang="en-US" b="0" dirty="0" err="1"/>
              <a:t>kuis</a:t>
            </a:r>
            <a:r>
              <a:rPr lang="en-US" b="0" dirty="0"/>
              <a:t>, simulasi, atau </a:t>
            </a:r>
            <a:r>
              <a:rPr lang="en-US" b="0" dirty="0" err="1"/>
              <a:t>latihan</a:t>
            </a:r>
            <a:r>
              <a:rPr lang="en-US" b="0" dirty="0"/>
              <a:t> </a:t>
            </a:r>
            <a:r>
              <a:rPr lang="en-US" b="0" dirty="0" err="1"/>
              <a:t>berbasis</a:t>
            </a:r>
            <a:r>
              <a:rPr lang="en-US" b="0" dirty="0"/>
              <a:t> </a:t>
            </a:r>
            <a:r>
              <a:rPr lang="en-US" b="0" dirty="0" err="1"/>
              <a:t>komputer</a:t>
            </a:r>
            <a:r>
              <a:rPr lang="en-US" b="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8E3DFA-3A1B-0E47-FE9C-0D59011CA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335" y="2598886"/>
            <a:ext cx="3240735" cy="324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909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4B194E-8B30-4377-8C59-ECFB902D2A2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Geometric annual presentation</Template>
  <TotalTime>534</TotalTime>
  <Words>443</Words>
  <Application>Microsoft Office PowerPoint</Application>
  <PresentationFormat>Widescreen</PresentationFormat>
  <Paragraphs>82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Eras Demi ITC</vt:lpstr>
      <vt:lpstr>Franklin Gothic Book</vt:lpstr>
      <vt:lpstr>Franklin Gothic Demi</vt:lpstr>
      <vt:lpstr>Custom</vt:lpstr>
      <vt:lpstr>Media Interaktif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Peran</vt:lpstr>
      <vt:lpstr>Meningkatkan..</vt:lpstr>
      <vt:lpstr>Interaktivitas</vt:lpstr>
      <vt:lpstr>Pembelajaran Mandiri</vt:lpstr>
      <vt:lpstr>Pemahaman Konsep</vt:lpstr>
      <vt:lpstr>Motivasi</vt:lpstr>
      <vt:lpstr>Kolaborasi</vt:lpstr>
      <vt:lpstr>Umpan Balik</vt:lpstr>
      <vt:lpstr>Adaptif</vt:lpstr>
      <vt:lpstr>Bentuk</vt:lpstr>
      <vt:lpstr>Video Interaktif</vt:lpstr>
      <vt:lpstr>Simulasi</vt:lpstr>
      <vt:lpstr>Game</vt:lpstr>
      <vt:lpstr>App. Pembelajaran</vt:lpstr>
      <vt:lpstr>AR/VR</vt:lpstr>
      <vt:lpstr>Modul Interaktif</vt:lpstr>
      <vt:lpstr>Forum Diskusi</vt:lpstr>
      <vt:lpstr>Hadir..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Bayu Setiaji</dc:creator>
  <cp:lastModifiedBy>Bayu Setiaji</cp:lastModifiedBy>
  <cp:revision>27</cp:revision>
  <dcterms:created xsi:type="dcterms:W3CDTF">2025-05-06T02:00:40Z</dcterms:created>
  <dcterms:modified xsi:type="dcterms:W3CDTF">2025-05-06T12:41:09Z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